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  <p:sldMasterId id="2147483681" r:id="rId2"/>
    <p:sldMasterId id="2147483668" r:id="rId3"/>
  </p:sldMasterIdLst>
  <p:notesMasterIdLst>
    <p:notesMasterId r:id="rId43"/>
  </p:notesMasterIdLst>
  <p:sldIdLst>
    <p:sldId id="256" r:id="rId4"/>
    <p:sldId id="813" r:id="rId5"/>
    <p:sldId id="812" r:id="rId6"/>
    <p:sldId id="814" r:id="rId7"/>
    <p:sldId id="785" r:id="rId8"/>
    <p:sldId id="815" r:id="rId9"/>
    <p:sldId id="816" r:id="rId10"/>
    <p:sldId id="817" r:id="rId11"/>
    <p:sldId id="818" r:id="rId12"/>
    <p:sldId id="819" r:id="rId13"/>
    <p:sldId id="820" r:id="rId14"/>
    <p:sldId id="822" r:id="rId15"/>
    <p:sldId id="824" r:id="rId16"/>
    <p:sldId id="821" r:id="rId17"/>
    <p:sldId id="823" r:id="rId18"/>
    <p:sldId id="825" r:id="rId19"/>
    <p:sldId id="847" r:id="rId20"/>
    <p:sldId id="849" r:id="rId21"/>
    <p:sldId id="826" r:id="rId22"/>
    <p:sldId id="827" r:id="rId23"/>
    <p:sldId id="828" r:id="rId24"/>
    <p:sldId id="829" r:id="rId25"/>
    <p:sldId id="830" r:id="rId26"/>
    <p:sldId id="831" r:id="rId27"/>
    <p:sldId id="832" r:id="rId28"/>
    <p:sldId id="833" r:id="rId29"/>
    <p:sldId id="834" r:id="rId30"/>
    <p:sldId id="835" r:id="rId31"/>
    <p:sldId id="837" r:id="rId32"/>
    <p:sldId id="838" r:id="rId33"/>
    <p:sldId id="839" r:id="rId34"/>
    <p:sldId id="840" r:id="rId35"/>
    <p:sldId id="841" r:id="rId36"/>
    <p:sldId id="842" r:id="rId37"/>
    <p:sldId id="843" r:id="rId38"/>
    <p:sldId id="845" r:id="rId39"/>
    <p:sldId id="846" r:id="rId40"/>
    <p:sldId id="836" r:id="rId41"/>
    <p:sldId id="811" r:id="rId42"/>
  </p:sldIdLst>
  <p:sldSz cx="12192000" cy="6858000"/>
  <p:notesSz cx="6858000" cy="9144000"/>
  <p:embeddedFontLst>
    <p:embeddedFont>
      <p:font typeface="Bookman Old Style" panose="02050604050505020204" pitchFamily="18" charset="0"/>
      <p:regular r:id="rId44"/>
      <p:bold r:id="rId45"/>
      <p:italic r:id="rId46"/>
      <p:bold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  <p:embeddedFont>
      <p:font typeface="Cambria Math" panose="02040503050406030204" pitchFamily="18" charset="0"/>
      <p:regular r:id="rId54"/>
    </p:embeddedFont>
    <p:embeddedFont>
      <p:font typeface="Gill Sans MT" panose="020B0502020104020203" pitchFamily="34" charset="0"/>
      <p:regular r:id="rId55"/>
      <p:bold r:id="rId56"/>
      <p:italic r:id="rId57"/>
      <p:boldItalic r:id="rId58"/>
    </p:embeddedFont>
    <p:embeddedFont>
      <p:font typeface="Wingdings 3" panose="05040102010807070707" pitchFamily="18" charset="2"/>
      <p:regular r:id="rId59"/>
    </p:embeddedFont>
  </p:embeddedFontLst>
  <p:custDataLst>
    <p:tags r:id="rId6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0B0E8F"/>
    <a:srgbClr val="FF9900"/>
    <a:srgbClr val="FFFFCC"/>
    <a:srgbClr val="46464C"/>
    <a:srgbClr val="6E7792"/>
    <a:srgbClr val="1F0C64"/>
    <a:srgbClr val="9FA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0909" autoAdjust="0"/>
  </p:normalViewPr>
  <p:slideViewPr>
    <p:cSldViewPr>
      <p:cViewPr varScale="1">
        <p:scale>
          <a:sx n="58" d="100"/>
          <a:sy n="58" d="100"/>
        </p:scale>
        <p:origin x="936" y="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1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45A928-D252-4E73-BA6C-5EBB50EA9974}" type="datetimeFigureOut">
              <a:rPr lang="en-US"/>
              <a:pPr>
                <a:defRPr/>
              </a:pPr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DE926EA-2410-44E1-B457-BBA54A1622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73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E926EA-2410-44E1-B457-BBA54A16221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87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/>
          <p:nvPr/>
        </p:nvSpPr>
        <p:spPr>
          <a:xfrm>
            <a:off x="1206500" y="3648076"/>
            <a:ext cx="97536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21"/>
          <p:cNvSpPr/>
          <p:nvPr/>
        </p:nvSpPr>
        <p:spPr>
          <a:xfrm>
            <a:off x="1206500" y="3648076"/>
            <a:ext cx="3048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4763"/>
            <a:ext cx="3048000" cy="366712"/>
          </a:xfrm>
        </p:spPr>
        <p:txBody>
          <a:bodyPr/>
          <a:lstStyle>
            <a:lvl1pPr>
              <a:defRPr sz="1400" smtClean="0"/>
            </a:lvl1pPr>
          </a:lstStyle>
          <a:p>
            <a:pPr>
              <a:defRPr/>
            </a:pPr>
            <a:fld id="{E16C4EF9-5865-4A6A-9380-B94D95EDFBB1}" type="datetime1">
              <a:rPr lang="en-US"/>
              <a:pPr>
                <a:defRPr/>
              </a:pPr>
              <a:t>2/6/2023</a:t>
            </a:fld>
            <a:endParaRPr lang="en-US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1"/>
          </p:nvPr>
        </p:nvSpPr>
        <p:spPr>
          <a:xfrm>
            <a:off x="1621367" y="6354763"/>
            <a:ext cx="16256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DE774B-0244-43AE-81AE-949E2AED0B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82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71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98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19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67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13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52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827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69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8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8D4EC-B919-4B7F-AD2C-08A3936481C2}" type="datetime1">
              <a:rPr lang="en-US"/>
              <a:pPr>
                <a:defRPr/>
              </a:pPr>
              <a:t>2/6/2023</a:t>
            </a:fld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FFA5E-D537-4A8C-B688-12FAF7CC1F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09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31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41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69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732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5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690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250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575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3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278A1A-418A-4889-8466-7277E8543661}" type="datetime1">
              <a:rPr lang="en-US"/>
              <a:pPr>
                <a:defRPr/>
              </a:pPr>
              <a:t>2/6/2023</a:t>
            </a:fld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51084-9ADD-481F-8E3A-A4A104A158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D7207B-C772-46C0-AF6B-C696C628ECD6}" type="datetime1">
              <a:rPr lang="en-US"/>
              <a:pPr>
                <a:defRPr/>
              </a:pPr>
              <a:t>2/6/2023</a:t>
            </a:fld>
            <a:endParaRPr lang="en-US"/>
          </a:p>
        </p:txBody>
      </p:sp>
      <p:sp>
        <p:nvSpPr>
          <p:cNvPr id="8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0823A-D158-4554-9F4D-D1401680E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890D1A-9AF0-4373-9C19-31BA056F18D0}" type="datetime1">
              <a:rPr lang="en-US"/>
              <a:pPr>
                <a:defRPr/>
              </a:pPr>
              <a:t>2/6/2023</a:t>
            </a:fld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02858-B2E8-4CEF-AB5E-E0718287C1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5CEBB1-9625-48F6-B3A4-11D228BFD397}" type="datetime1">
              <a:rPr lang="en-US"/>
              <a:pPr>
                <a:defRPr/>
              </a:pPr>
              <a:t>2/6/2023</a:t>
            </a:fld>
            <a:endParaRPr lang="en-US"/>
          </a:p>
        </p:txBody>
      </p:sp>
      <p:sp>
        <p:nvSpPr>
          <p:cNvPr id="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D8101-5309-4DFF-AB2A-546F31B418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95152B-B4E1-457A-BC5F-3AB91570D542}" type="datetime1">
              <a:rPr lang="en-US" smtClean="0"/>
              <a:pPr>
                <a:defRPr/>
              </a:pPr>
              <a:t>2/6/2023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BDBEE41-09A9-4372-AA29-C508F4A5354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16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04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1" y="6356351"/>
            <a:ext cx="3052233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D195152B-B4E1-457A-BC5F-3AB91570D542}" type="datetime1">
              <a:rPr lang="en-US"/>
              <a:pPr>
                <a:defRPr/>
              </a:pPr>
              <a:t>2/6/2023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033" y="6356351"/>
            <a:ext cx="2641600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1BDBEE41-09A9-4372-AA29-C508F4A535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246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6" r:id="rId2"/>
    <p:sldLayoutId id="2147483665" r:id="rId3"/>
    <p:sldLayoutId id="2147483664" r:id="rId4"/>
    <p:sldLayoutId id="2147483663" r:id="rId5"/>
    <p:sldLayoutId id="2147483662" r:id="rId6"/>
    <p:sldLayoutId id="2147483680" r:id="rId7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6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7D500-1223-4445-9EB2-2C72C770F9E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4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62200" y="1447800"/>
            <a:ext cx="7467600" cy="205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2743200" y="1823484"/>
            <a:ext cx="6858000" cy="1295400"/>
          </a:xfrm>
        </p:spPr>
        <p:txBody>
          <a:bodyPr/>
          <a:lstStyle/>
          <a:p>
            <a:pPr algn="ctr" eaLnBrk="1" hangingPunct="1"/>
            <a:r>
              <a:rPr lang="en-US" sz="2800" dirty="0">
                <a:solidFill>
                  <a:schemeClr val="bg1"/>
                </a:solidFill>
              </a:rPr>
              <a:t>DSC40B: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Theoretical Foundations of Data Science II 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3962400"/>
            <a:ext cx="6858000" cy="188595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dirty="0"/>
              <a:t>Lecture 9:   </a:t>
            </a:r>
            <a:r>
              <a:rPr lang="en-US" sz="2800" i="1" dirty="0"/>
              <a:t>Hashing and Hash table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endParaRPr lang="en-US" sz="1400" i="1" dirty="0"/>
          </a:p>
          <a:p>
            <a:pPr algn="ctr" eaLnBrk="1" fontAlgn="auto" hangingPunct="1">
              <a:spcAft>
                <a:spcPts val="0"/>
              </a:spcAft>
              <a:defRPr/>
            </a:pPr>
            <a:endParaRPr lang="en-US" sz="1600" dirty="0"/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dirty="0"/>
              <a:t>Instructor: Yusu Wang</a:t>
            </a:r>
          </a:p>
        </p:txBody>
      </p:sp>
      <p:sp>
        <p:nvSpPr>
          <p:cNvPr id="5" name="Rectangle 4"/>
          <p:cNvSpPr/>
          <p:nvPr/>
        </p:nvSpPr>
        <p:spPr>
          <a:xfrm>
            <a:off x="2362200" y="1447800"/>
            <a:ext cx="304800" cy="2057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496F-19EE-4F46-B519-7265AC6C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B8C7A-79A5-4D32-B4DD-58401FF5517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Want to place images into 100 bins.</a:t>
            </a:r>
          </a:p>
          <a:p>
            <a:pPr lvl="1"/>
            <a:r>
              <a:rPr lang="en-US" dirty="0"/>
              <a:t>How do we decide which bin an image goes into?</a:t>
            </a:r>
          </a:p>
          <a:p>
            <a:pPr lvl="1"/>
            <a:r>
              <a:rPr lang="en-US" dirty="0"/>
              <a:t>Hash function!</a:t>
            </a:r>
          </a:p>
          <a:p>
            <a:pPr lvl="1"/>
            <a:r>
              <a:rPr lang="en-US" dirty="0"/>
              <a:t>Takes in an image.</a:t>
            </a:r>
          </a:p>
          <a:p>
            <a:pPr lvl="1"/>
            <a:r>
              <a:rPr lang="en-US" dirty="0"/>
              <a:t>Outputs a number in {1, 2, …, 100}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39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2590800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Part B:</a:t>
            </a:r>
            <a:br>
              <a:rPr lang="en-US" dirty="0"/>
            </a:br>
            <a:r>
              <a:rPr lang="en-US" dirty="0"/>
              <a:t>Hash Table </a:t>
            </a:r>
          </a:p>
        </p:txBody>
      </p:sp>
    </p:spTree>
    <p:extLst>
      <p:ext uri="{BB962C8B-B14F-4D97-AF65-F5344CB8AC3E}">
        <p14:creationId xmlns:p14="http://schemas.microsoft.com/office/powerpoint/2010/main" val="2041709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FFC80-376E-486B-94B8-180CE1C5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operations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81ADAD-129B-41AC-84CF-669CB43BE5DC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universe of elements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Need to store some keys</a:t>
                </a:r>
              </a:p>
              <a:p>
                <a:r>
                  <a:rPr lang="en-US" dirty="0"/>
                  <a:t>Need to perform the following operations for keys</a:t>
                </a:r>
              </a:p>
              <a:p>
                <a:pPr lvl="1"/>
                <a:r>
                  <a:rPr lang="en-US" dirty="0"/>
                  <a:t>Insert</a:t>
                </a:r>
              </a:p>
              <a:p>
                <a:pPr lvl="1"/>
                <a:r>
                  <a:rPr lang="en-US" dirty="0"/>
                  <a:t>Search</a:t>
                </a:r>
              </a:p>
              <a:p>
                <a:pPr lvl="1"/>
                <a:r>
                  <a:rPr lang="en-US" dirty="0"/>
                  <a:t>Delete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other words, the key operation is </a:t>
                </a:r>
                <a:r>
                  <a:rPr lang="en-US" dirty="0">
                    <a:solidFill>
                      <a:srgbClr val="00B050"/>
                    </a:solidFill>
                  </a:rPr>
                  <a:t>membership queries </a:t>
                </a:r>
                <a:r>
                  <a:rPr lang="en-US" dirty="0"/>
                  <a:t>(search), but also allows </a:t>
                </a:r>
                <a:r>
                  <a:rPr lang="en-US" dirty="0">
                    <a:solidFill>
                      <a:srgbClr val="C00000"/>
                    </a:solidFill>
                  </a:rPr>
                  <a:t>dynamic updates</a:t>
                </a:r>
                <a:r>
                  <a:rPr lang="en-US" dirty="0"/>
                  <a:t> (insert, delete).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81ADAD-129B-41AC-84CF-669CB43BE5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00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567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85FB-9F76-4BD2-BF30-D07A0630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D2695-4932-47EB-B1A7-6C146021C25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Use an array to organize all the keys </a:t>
            </a:r>
          </a:p>
          <a:p>
            <a:pPr lvl="1"/>
            <a:r>
              <a:rPr lang="en-US" dirty="0"/>
              <a:t>We could pre-sort the array.  </a:t>
            </a:r>
          </a:p>
          <a:p>
            <a:pPr lvl="2"/>
            <a:r>
              <a:rPr lang="en-US" dirty="0"/>
              <a:t>Preprocessing time:  </a:t>
            </a:r>
          </a:p>
          <a:p>
            <a:pPr lvl="1"/>
            <a:r>
              <a:rPr lang="en-US" dirty="0"/>
              <a:t>Search:  </a:t>
            </a:r>
          </a:p>
          <a:p>
            <a:pPr lvl="1"/>
            <a:r>
              <a:rPr lang="en-US" dirty="0"/>
              <a:t>Insert / Delete: </a:t>
            </a:r>
          </a:p>
        </p:txBody>
      </p:sp>
    </p:spTree>
    <p:extLst>
      <p:ext uri="{BB962C8B-B14F-4D97-AF65-F5344CB8AC3E}">
        <p14:creationId xmlns:p14="http://schemas.microsoft.com/office/powerpoint/2010/main" val="3720403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B4DC8-C125-4BF8-8AB6-EB44B81C8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17690-EDD1-4B29-8DBE-0E2171842F9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Organize all keys in a doubly-linked list</a:t>
            </a:r>
          </a:p>
          <a:p>
            <a:pPr lvl="1"/>
            <a:r>
              <a:rPr lang="en-US" dirty="0"/>
              <a:t>Pre-processing:  </a:t>
            </a:r>
            <a:r>
              <a:rPr lang="en-US" dirty="0">
                <a:solidFill>
                  <a:srgbClr val="00B050"/>
                </a:solidFill>
              </a:rPr>
              <a:t>None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Insert:  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Search: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973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B4DC8-C125-4BF8-8AB6-EB44B81C8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17690-EDD1-4B29-8DBE-0E2171842F9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Organize all keys in a balanced BST </a:t>
            </a:r>
          </a:p>
          <a:p>
            <a:pPr lvl="1"/>
            <a:r>
              <a:rPr lang="en-US" dirty="0"/>
              <a:t>Search: </a:t>
            </a:r>
          </a:p>
          <a:p>
            <a:pPr lvl="1"/>
            <a:r>
              <a:rPr lang="en-US" dirty="0"/>
              <a:t>Insert:  	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61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51C0-604C-4FF4-893B-F335BC164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3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42707-440C-485F-AC16-A60CBBCE2A54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700000"/>
                    </a:solidFill>
                  </a:rPr>
                  <a:t>Direct address tables (DAT) </a:t>
                </a:r>
              </a:p>
              <a:p>
                <a:r>
                  <a:rPr lang="en-US" dirty="0"/>
                  <a:t>Suppose we know that all the keys we ever care are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=99,999 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 err="1"/>
                  <a:t>e.g</a:t>
                </a:r>
                <a:r>
                  <a:rPr lang="en-US" dirty="0"/>
                  <a:t>, we are querying for </a:t>
                </a:r>
                <a:r>
                  <a:rPr lang="en-US" dirty="0" err="1"/>
                  <a:t>zipcodes</a:t>
                </a:r>
                <a:r>
                  <a:rPr lang="en-US" dirty="0"/>
                  <a:t>, </a:t>
                </a:r>
              </a:p>
              <a:p>
                <a:pPr lvl="1"/>
                <a:endParaRPr lang="en-US" sz="1000" dirty="0"/>
              </a:p>
              <a:p>
                <a:r>
                  <a:rPr lang="en-US" dirty="0"/>
                  <a:t>Open an array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 </a:t>
                </a:r>
                <a:r>
                  <a:rPr lang="en-US" dirty="0" err="1"/>
                  <a:t>zipcode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in,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 1</m:t>
                    </m:r>
                  </m:oMath>
                </a14:m>
                <a:r>
                  <a:rPr lang="en-US" dirty="0"/>
                  <a:t>, and 0 otherwise</a:t>
                </a:r>
              </a:p>
              <a:p>
                <a:pPr lvl="1"/>
                <a:r>
                  <a:rPr lang="en-US" dirty="0"/>
                  <a:t>Given a query </a:t>
                </a:r>
                <a:r>
                  <a:rPr lang="en-US" dirty="0" err="1"/>
                  <a:t>zipcode</a:t>
                </a:r>
                <a:r>
                  <a:rPr lang="en-US" dirty="0"/>
                  <a:t>, say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22330</m:t>
                    </m:r>
                  </m:oMath>
                </a14:m>
                <a:r>
                  <a:rPr lang="en-US" dirty="0"/>
                  <a:t>, simply return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[22330] </m:t>
                    </m:r>
                  </m:oMath>
                </a14:m>
                <a:endParaRPr lang="en-US" dirty="0"/>
              </a:p>
              <a:p>
                <a:pPr lvl="1"/>
                <a:endParaRPr lang="en-US" sz="1000" dirty="0"/>
              </a:p>
              <a:p>
                <a:pPr lvl="1"/>
                <a:r>
                  <a:rPr lang="en-US" dirty="0"/>
                  <a:t>Search: </a:t>
                </a:r>
              </a:p>
              <a:p>
                <a:pPr lvl="1"/>
                <a:r>
                  <a:rPr lang="en-US" dirty="0"/>
                  <a:t>Insert:</a:t>
                </a:r>
              </a:p>
              <a:p>
                <a:pPr lvl="1"/>
                <a:r>
                  <a:rPr lang="en-US" dirty="0"/>
                  <a:t>Delete: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42707-440C-485F-AC16-A60CBBCE2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00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74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51C0-604C-4FF4-893B-F335BC164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3 – cont.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42707-440C-485F-AC16-A60CBBCE2A54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10972800" cy="5090160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700000"/>
                    </a:solidFill>
                  </a:rPr>
                  <a:t>Direct address tables (DAT) </a:t>
                </a:r>
              </a:p>
              <a:p>
                <a:r>
                  <a:rPr lang="en-US" dirty="0"/>
                  <a:t>Suppose we have (house, </a:t>
                </a:r>
                <a:r>
                  <a:rPr lang="en-US" dirty="0" err="1"/>
                  <a:t>zipcode</a:t>
                </a:r>
                <a:r>
                  <a:rPr lang="en-US" dirty="0"/>
                  <a:t>) pairs, where </a:t>
                </a:r>
                <a:r>
                  <a:rPr lang="en-US" dirty="0" err="1"/>
                  <a:t>zipcode</a:t>
                </a:r>
                <a:r>
                  <a:rPr lang="en-US" dirty="0"/>
                  <a:t> being the key</a:t>
                </a:r>
              </a:p>
              <a:p>
                <a:pPr lvl="1"/>
                <a:r>
                  <a:rPr lang="en-US" dirty="0"/>
                  <a:t>(so all the keys we ever care are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=99,999 </m:t>
                    </m:r>
                  </m:oMath>
                </a14:m>
                <a:r>
                  <a:rPr lang="en-US" i="1" dirty="0"/>
                  <a:t>) </a:t>
                </a:r>
              </a:p>
              <a:p>
                <a:pPr lvl="1"/>
                <a:r>
                  <a:rPr lang="en-US" dirty="0"/>
                  <a:t>And we want to count how many houses in a specific </a:t>
                </a:r>
                <a:r>
                  <a:rPr lang="en-US" dirty="0" err="1"/>
                  <a:t>zipcode</a:t>
                </a:r>
                <a:endParaRPr lang="en-US" dirty="0"/>
              </a:p>
              <a:p>
                <a:pPr lvl="1"/>
                <a:endParaRPr lang="en-US" sz="1000" dirty="0"/>
              </a:p>
              <a:p>
                <a:r>
                  <a:rPr lang="en-US" dirty="0"/>
                  <a:t>Open an array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Initialize all array elements to be 0 </a:t>
                </a:r>
              </a:p>
              <a:p>
                <a:pPr lvl="1"/>
                <a:r>
                  <a:rPr lang="en-US" dirty="0"/>
                  <a:t>For each (house, </a:t>
                </a:r>
                <a:r>
                  <a:rPr lang="en-US" dirty="0" err="1"/>
                  <a:t>zipcode</a:t>
                </a:r>
                <a:r>
                  <a:rPr lang="en-US" dirty="0"/>
                  <a:t>) pair, if a house is in </a:t>
                </a:r>
                <a:r>
                  <a:rPr lang="en-US" dirty="0" err="1"/>
                  <a:t>zipcode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in,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++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Given a query </a:t>
                </a:r>
                <a:r>
                  <a:rPr lang="en-US" dirty="0" err="1"/>
                  <a:t>zipcode</a:t>
                </a:r>
                <a:r>
                  <a:rPr lang="en-US" dirty="0"/>
                  <a:t>, say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22330</m:t>
                    </m:r>
                  </m:oMath>
                </a14:m>
                <a:r>
                  <a:rPr lang="en-US" dirty="0"/>
                  <a:t>, simply return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[22330] </m:t>
                    </m:r>
                  </m:oMath>
                </a14:m>
                <a:endParaRPr lang="en-US" dirty="0"/>
              </a:p>
              <a:p>
                <a:pPr lvl="1"/>
                <a:endParaRPr lang="en-US" sz="1000" dirty="0"/>
              </a:p>
              <a:p>
                <a:pPr lvl="1"/>
                <a:r>
                  <a:rPr lang="en-US" dirty="0"/>
                  <a:t>Search: </a:t>
                </a:r>
              </a:p>
              <a:p>
                <a:pPr lvl="1"/>
                <a:r>
                  <a:rPr lang="en-US" dirty="0"/>
                  <a:t>Insert:</a:t>
                </a:r>
              </a:p>
              <a:p>
                <a:pPr lvl="1"/>
                <a:r>
                  <a:rPr lang="en-US" dirty="0"/>
                  <a:t>Delete: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42707-440C-485F-AC16-A60CBBCE2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10972800" cy="5090160"/>
              </a:xfrm>
              <a:blipFill>
                <a:blip r:embed="rId2"/>
                <a:stretch>
                  <a:fillRect l="-500" t="-1078" b="-4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160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3D16-F03B-4D54-AC27-9334BAE6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problem of DAT approach?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D97AD-EAC5-72B2-0A16-8974B4FE699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DAT (directed address tables) very efficient</a:t>
            </a:r>
          </a:p>
          <a:p>
            <a:endParaRPr lang="en-US" dirty="0"/>
          </a:p>
          <a:p>
            <a:r>
              <a:rPr lang="en-US" dirty="0"/>
              <a:t>However</a:t>
            </a:r>
          </a:p>
          <a:p>
            <a:pPr lvl="1"/>
            <a:r>
              <a:rPr lang="en-US" dirty="0"/>
              <a:t>Require the keys to be integers</a:t>
            </a:r>
          </a:p>
          <a:p>
            <a:pPr lvl="1"/>
            <a:r>
              <a:rPr lang="en-US" dirty="0"/>
              <a:t>Require the keys to be a fixed range</a:t>
            </a:r>
          </a:p>
          <a:p>
            <a:pPr lvl="1"/>
            <a:r>
              <a:rPr lang="en-US" dirty="0"/>
              <a:t>Require a size as large as this range – which makes it hard to use for a huge universe (of keys)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D4C0C-22C2-7890-C28F-33F7D5A51CE8}"/>
              </a:ext>
            </a:extLst>
          </p:cNvPr>
          <p:cNvSpPr/>
          <p:nvPr/>
        </p:nvSpPr>
        <p:spPr>
          <a:xfrm>
            <a:off x="2057400" y="4724400"/>
            <a:ext cx="7951424" cy="1288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Hash Table: </a:t>
            </a:r>
          </a:p>
          <a:p>
            <a:pPr algn="ctr"/>
            <a:r>
              <a:rPr lang="en-US" sz="2200" dirty="0"/>
              <a:t>A way to use DAT idea, but allowing to use much more general universe through the “hash” map. </a:t>
            </a:r>
          </a:p>
        </p:txBody>
      </p:sp>
    </p:spTree>
    <p:extLst>
      <p:ext uri="{BB962C8B-B14F-4D97-AF65-F5344CB8AC3E}">
        <p14:creationId xmlns:p14="http://schemas.microsoft.com/office/powerpoint/2010/main" val="379843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61230-5E01-4229-AF92-3C4A74F5E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Hash Table!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7F1102-CF1F-4BFF-9FD3-7C452921ACE2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b="0" i="1" kern="0" dirty="0"/>
                  <a:t>U </a:t>
                </a:r>
                <a:r>
                  <a:rPr lang="en-US" b="0" kern="0" dirty="0"/>
                  <a:t>: universe</a:t>
                </a:r>
              </a:p>
              <a:p>
                <a14:m>
                  <m:oMath xmlns:m="http://schemas.openxmlformats.org/officeDocument/2006/math">
                    <m:r>
                      <a:rPr lang="en-US" b="0" i="1" kern="0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kern="0" dirty="0" smtClean="0">
                        <a:latin typeface="Cambria Math" panose="02040503050406030204" pitchFamily="18" charset="0"/>
                      </a:rPr>
                      <m:t>[0 … </m:t>
                    </m:r>
                    <m:r>
                      <a:rPr lang="en-US" b="0" i="1" kern="0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kern="0" dirty="0" smtClean="0">
                        <a:latin typeface="Cambria Math" panose="02040503050406030204" pitchFamily="18" charset="0"/>
                      </a:rPr>
                      <m:t>−1] </m:t>
                    </m:r>
                  </m:oMath>
                </a14:m>
                <a:r>
                  <a:rPr lang="en-US" b="0" kern="0" dirty="0"/>
                  <a:t>: a hash table of size </a:t>
                </a:r>
                <a14:m>
                  <m:oMath xmlns:m="http://schemas.openxmlformats.org/officeDocument/2006/math">
                    <m:r>
                      <a:rPr lang="en-US" b="0" i="1" kern="0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i="1" kern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kern="0" smtClean="0">
                        <a:latin typeface="Cambria Math"/>
                      </a:rPr>
                      <m:t>𝑚</m:t>
                    </m:r>
                    <m:r>
                      <a:rPr lang="en-US" b="0" i="1" kern="0" smtClean="0">
                        <a:latin typeface="Cambria Math"/>
                      </a:rPr>
                      <m:t>≪</m:t>
                    </m:r>
                    <m:d>
                      <m:dPr>
                        <m:begChr m:val="|"/>
                        <m:endChr m:val="|"/>
                        <m:ctrlPr>
                          <a:rPr lang="en-US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kern="0" smtClean="0">
                            <a:latin typeface="Cambria Math"/>
                          </a:rPr>
                          <m:t>𝑈</m:t>
                        </m:r>
                      </m:e>
                    </m:d>
                  </m:oMath>
                </a14:m>
                <a:r>
                  <a:rPr lang="en-US" b="0" i="1" kern="0" dirty="0"/>
                  <a:t> </a:t>
                </a:r>
              </a:p>
              <a:p>
                <a:pPr lvl="1"/>
                <a:r>
                  <a:rPr lang="en-US" b="0" kern="0" dirty="0"/>
                  <a:t>usually, we choose m to be around the size of data we will see</a:t>
                </a:r>
              </a:p>
              <a:p>
                <a:endParaRPr lang="en-US" sz="900" kern="0" dirty="0"/>
              </a:p>
              <a:p>
                <a:r>
                  <a:rPr lang="en-US" b="0" kern="0" dirty="0"/>
                  <a:t>Hash functions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kern="0" smtClean="0">
                        <a:latin typeface="Cambria Math"/>
                      </a:rPr>
                      <m:t>h</m:t>
                    </m:r>
                    <m:r>
                      <a:rPr lang="en-US" b="0" i="1" kern="0" smtClean="0">
                        <a:latin typeface="Cambria Math"/>
                      </a:rPr>
                      <m:t>:</m:t>
                    </m:r>
                    <m:r>
                      <a:rPr lang="en-US" b="0" i="1" kern="0" smtClean="0">
                        <a:latin typeface="Cambria Math"/>
                      </a:rPr>
                      <m:t>𝑈</m:t>
                    </m:r>
                    <m:r>
                      <a:rPr lang="en-US" b="0" i="1" kern="0" smtClean="0">
                        <a:latin typeface="Cambria Math"/>
                      </a:rPr>
                      <m:t>→</m:t>
                    </m:r>
                    <m:r>
                      <m:rPr>
                        <m:lit/>
                      </m:rPr>
                      <a:rPr lang="en-US" b="0" i="1" kern="0" smtClean="0">
                        <a:latin typeface="Cambria Math"/>
                      </a:rPr>
                      <m:t>{</m:t>
                    </m:r>
                    <m:r>
                      <a:rPr lang="en-US" b="0" i="1" kern="0" smtClean="0">
                        <a:latin typeface="Cambria Math"/>
                      </a:rPr>
                      <m:t>0, 1, …, </m:t>
                    </m:r>
                    <m:r>
                      <a:rPr lang="en-US" b="0" i="1" kern="0" smtClean="0">
                        <a:latin typeface="Cambria Math"/>
                      </a:rPr>
                      <m:t>𝑚</m:t>
                    </m:r>
                    <m:r>
                      <a:rPr lang="en-US" b="0" i="1" kern="0" smtClean="0">
                        <a:latin typeface="Cambria Math"/>
                      </a:rPr>
                      <m:t>−1} </m:t>
                    </m:r>
                  </m:oMath>
                </a14:m>
                <a:endParaRPr lang="en-US" b="0" kern="0" dirty="0"/>
              </a:p>
              <a:p>
                <a:pPr lvl="2"/>
                <a:r>
                  <a:rPr lang="en-US" kern="0" dirty="0" err="1"/>
                  <a:t>i.e</a:t>
                </a:r>
                <a:r>
                  <a:rPr lang="en-US" kern="0" dirty="0"/>
                  <a:t>,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/>
                      </a:rPr>
                      <m:t>h</m:t>
                    </m:r>
                  </m:oMath>
                </a14:m>
                <a:r>
                  <a:rPr lang="en-US" b="0" kern="0" dirty="0"/>
                  <a:t> maps each </a:t>
                </a:r>
                <a:r>
                  <a:rPr lang="en-US" kern="0" dirty="0"/>
                  <a:t>element in the universe to an index in the hash-table</a:t>
                </a:r>
                <a:endParaRPr lang="en-US" b="0" kern="0" dirty="0"/>
              </a:p>
              <a:p>
                <a:pPr lvl="1"/>
                <a:endParaRPr lang="en-US" sz="900" i="1" kern="0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b="0" i="1" kern="0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kern="0" smtClean="0">
                            <a:latin typeface="Cambria Math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b="0" kern="0" dirty="0"/>
                  <a:t> is called the </a:t>
                </a:r>
                <a:r>
                  <a:rPr lang="en-US" b="0" kern="0" dirty="0">
                    <a:solidFill>
                      <a:srgbClr val="C00000"/>
                    </a:solidFill>
                  </a:rPr>
                  <a:t>hash value</a:t>
                </a:r>
                <a:r>
                  <a:rPr lang="en-US" b="0" kern="0" dirty="0"/>
                  <a:t> of key </a:t>
                </a:r>
                <a:r>
                  <a:rPr lang="en-US" b="0" i="1" kern="0" dirty="0"/>
                  <a:t>k</a:t>
                </a:r>
                <a:r>
                  <a:rPr lang="en-US" b="0" kern="0" dirty="0"/>
                  <a:t>. </a:t>
                </a:r>
              </a:p>
              <a:p>
                <a:pPr lvl="1"/>
                <a:r>
                  <a:rPr lang="en-US" b="0" kern="0" dirty="0"/>
                  <a:t>Given a key </a:t>
                </a:r>
                <a:r>
                  <a:rPr lang="en-US" b="0" i="1" kern="0" dirty="0"/>
                  <a:t>k</a:t>
                </a:r>
                <a:r>
                  <a:rPr lang="en-US" b="0" kern="0" dirty="0"/>
                  <a:t>, we will store it in location </a:t>
                </a:r>
                <a:r>
                  <a:rPr lang="en-US" b="0" i="1" kern="0" dirty="0"/>
                  <a:t>h(k)</a:t>
                </a:r>
                <a:r>
                  <a:rPr lang="en-US" b="0" kern="0" dirty="0"/>
                  <a:t> of hash table </a:t>
                </a:r>
                <a:r>
                  <a:rPr lang="en-US" b="0" i="1" kern="0" dirty="0"/>
                  <a:t>T</a:t>
                </a:r>
                <a:r>
                  <a:rPr lang="en-US" i="1" kern="0" dirty="0"/>
                  <a:t>,</a:t>
                </a:r>
              </a:p>
              <a:p>
                <a:pPr lvl="2"/>
                <a:r>
                  <a:rPr lang="en-US" b="0" kern="0" dirty="0" err="1"/>
                  <a:t>i.e</a:t>
                </a:r>
                <a:r>
                  <a:rPr lang="en-US" b="0" kern="0" dirty="0"/>
                  <a:t>, store it at </a:t>
                </a:r>
                <a:r>
                  <a:rPr lang="en-US" b="0" i="1" kern="0" dirty="0"/>
                  <a:t>T[h(k)]</a:t>
                </a:r>
                <a:endParaRPr lang="en-US" b="0" kern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7F1102-CF1F-4BFF-9FD3-7C452921A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39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F6649-5A64-45D6-A6CA-8E8A3A6B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(Dynamic) set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94781-9569-4BCE-B3A3-2C8EB0F996B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/>
              <a:t>Imagine you are maintaining a database indexed by some keys (real values), and you hope to support the following operations: </a:t>
            </a:r>
          </a:p>
          <a:p>
            <a:pPr lvl="8"/>
            <a:endParaRPr lang="en-US" altLang="en-US" sz="800" dirty="0"/>
          </a:p>
          <a:p>
            <a:pPr lvl="1"/>
            <a:r>
              <a:rPr lang="en-US" altLang="en-US" sz="2000" dirty="0"/>
              <a:t>Search </a:t>
            </a:r>
          </a:p>
          <a:p>
            <a:pPr lvl="1"/>
            <a:r>
              <a:rPr lang="en-US" altLang="en-US" sz="2000" dirty="0"/>
              <a:t>Maximum</a:t>
            </a:r>
          </a:p>
          <a:p>
            <a:pPr lvl="1"/>
            <a:r>
              <a:rPr lang="en-US" altLang="en-US" sz="2000" dirty="0"/>
              <a:t>Minimum</a:t>
            </a:r>
          </a:p>
          <a:p>
            <a:pPr lvl="1"/>
            <a:r>
              <a:rPr lang="en-US" altLang="en-US" sz="2000" dirty="0"/>
              <a:t>Successor</a:t>
            </a:r>
          </a:p>
          <a:p>
            <a:pPr lvl="1"/>
            <a:r>
              <a:rPr lang="en-US" altLang="en-US" sz="2000" dirty="0"/>
              <a:t>Predecessor</a:t>
            </a:r>
          </a:p>
          <a:p>
            <a:pPr lvl="8"/>
            <a:endParaRPr lang="en-US" altLang="en-US" sz="2000" dirty="0"/>
          </a:p>
          <a:p>
            <a:pPr lvl="1"/>
            <a:r>
              <a:rPr lang="en-US" altLang="en-US" sz="2000" dirty="0"/>
              <a:t>Insert</a:t>
            </a:r>
          </a:p>
          <a:p>
            <a:pPr lvl="1"/>
            <a:r>
              <a:rPr lang="en-US" altLang="en-US" sz="2000" dirty="0"/>
              <a:t>Delete </a:t>
            </a:r>
          </a:p>
          <a:p>
            <a:pPr lvl="1"/>
            <a:r>
              <a:rPr lang="en-US" altLang="en-US" sz="2000" dirty="0"/>
              <a:t>Extract-Max</a:t>
            </a:r>
          </a:p>
          <a:p>
            <a:pPr lvl="1"/>
            <a:r>
              <a:rPr lang="en-US" altLang="en-US" sz="2000" dirty="0"/>
              <a:t>Increase-key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2430C04-96C8-4053-A6C0-18DD54B840EE}"/>
                  </a:ext>
                </a:extLst>
              </p:cNvPr>
              <p:cNvSpPr/>
              <p:nvPr/>
            </p:nvSpPr>
            <p:spPr>
              <a:xfrm>
                <a:off x="6248400" y="3276600"/>
                <a:ext cx="3581400" cy="990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Using balanced BST, all these operations can be done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time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2430C04-96C8-4053-A6C0-18DD54B840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3276600"/>
                <a:ext cx="3581400" cy="990600"/>
              </a:xfrm>
              <a:prstGeom prst="rect">
                <a:avLst/>
              </a:prstGeom>
              <a:blipFill>
                <a:blip r:embed="rId3"/>
                <a:stretch>
                  <a:fillRect b="-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456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7A1B8-169B-468D-BB5D-110D3AD4F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F2E0BF-6379-40E3-875C-061F7FD6790A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b="0" kern="0" dirty="0"/>
                  <a:t>Since the size of hash table is smaller than the universe:</a:t>
                </a:r>
              </a:p>
              <a:p>
                <a:pPr lvl="1"/>
                <a:r>
                  <a:rPr lang="en-US" b="0" kern="0" dirty="0"/>
                  <a:t>Multiple keys may hash to the same slot.</a:t>
                </a:r>
              </a:p>
              <a:p>
                <a:pPr lvl="1"/>
                <a:r>
                  <a:rPr lang="en-US" kern="0" dirty="0"/>
                  <a:t>A </a:t>
                </a:r>
                <a:r>
                  <a:rPr lang="en-US" kern="0" dirty="0">
                    <a:solidFill>
                      <a:srgbClr val="C00000"/>
                    </a:solidFill>
                  </a:rPr>
                  <a:t>collision</a:t>
                </a:r>
                <a:r>
                  <a:rPr lang="en-US" kern="0" dirty="0"/>
                  <a:t> happens when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b="0" kern="0" dirty="0"/>
                  <a:t> for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kern="0" dirty="0"/>
              </a:p>
              <a:p>
                <a:pPr lvl="1"/>
                <a:endParaRPr lang="en-US" b="0" i="1" kern="0" dirty="0"/>
              </a:p>
              <a:p>
                <a:r>
                  <a:rPr lang="en-US" b="0" kern="0" dirty="0"/>
                  <a:t>How to handle collisions? </a:t>
                </a:r>
              </a:p>
              <a:p>
                <a:pPr lvl="1"/>
                <a:r>
                  <a:rPr lang="en-US" b="0" kern="0" dirty="0"/>
                  <a:t>Chaining </a:t>
                </a:r>
              </a:p>
              <a:p>
                <a:pPr lvl="1"/>
                <a:r>
                  <a:rPr lang="en-US" b="0" kern="0" dirty="0"/>
                  <a:t>Open addressing</a:t>
                </a:r>
              </a:p>
              <a:p>
                <a:pPr lvl="1"/>
                <a:r>
                  <a:rPr lang="en-US" kern="0" dirty="0"/>
                  <a:t>…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F2E0BF-6379-40E3-875C-061F7FD679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8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2E035-D7F7-48AF-8500-B4755D9CB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Resolved by Chaining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B8A65-72F1-4E3B-8746-CFE31B114B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4953000"/>
            <a:ext cx="8229600" cy="1371600"/>
          </a:xfrm>
        </p:spPr>
        <p:txBody>
          <a:bodyPr/>
          <a:lstStyle/>
          <a:p>
            <a:r>
              <a:rPr lang="en-US" b="0" i="1" kern="0" dirty="0"/>
              <a:t>T[j]</a:t>
            </a:r>
            <a:r>
              <a:rPr lang="en-US" b="0" kern="0" dirty="0"/>
              <a:t>:  a pointer to the head of the linked list of all stored elements that hash to </a:t>
            </a:r>
            <a:r>
              <a:rPr lang="en-US" b="0" i="1" kern="0" dirty="0"/>
              <a:t>j </a:t>
            </a:r>
          </a:p>
          <a:p>
            <a:r>
              <a:rPr lang="en-US" b="0" kern="0" dirty="0">
                <a:solidFill>
                  <a:srgbClr val="00B050"/>
                </a:solidFill>
              </a:rPr>
              <a:t>Nil</a:t>
            </a:r>
            <a:r>
              <a:rPr lang="en-US" b="0" kern="0" dirty="0"/>
              <a:t> otherwise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572A3C9-2DF1-40D2-A29A-C9FE2AEC9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75" y="1371600"/>
            <a:ext cx="733425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9108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BBE9C-9CDF-4CF0-8380-45857CCA7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B49F48-BD51-410E-8972-D6FEBA3FC4B1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:  all positive integers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Hash table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0, .., 10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Hash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…, 10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11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B49F48-BD51-410E-8972-D6FEBA3FC4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68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992CB-A582-41E0-B73E-2E9D8BB42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6710B-478D-43E2-B546-97E4A09BE95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Chained-Hash-Insert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Insert x at the head of list </a:t>
                </a:r>
                <a:r>
                  <a:rPr lang="en-US" i="1" dirty="0"/>
                  <a:t>T[h(x)]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Chained-Hash-Search(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Search for an element with key x in list </a:t>
                </a:r>
                <a:r>
                  <a:rPr lang="en-US" i="1" dirty="0"/>
                  <a:t>T[h(x)]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Chained-Hash-Delete(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Delete x from the list </a:t>
                </a:r>
                <a:r>
                  <a:rPr lang="en-US" i="1" dirty="0"/>
                  <a:t>T[h(x)]</a:t>
                </a:r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6710B-478D-43E2-B546-97E4A09BE9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7">
            <a:extLst>
              <a:ext uri="{FF2B5EF4-FFF2-40B4-BE49-F238E27FC236}">
                <a16:creationId xmlns:a16="http://schemas.microsoft.com/office/drawing/2014/main" id="{8C0E7FB7-F70B-48AE-B21D-162C81B12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8400" y="1219200"/>
            <a:ext cx="1066800" cy="8128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b="0" dirty="0"/>
              <a:t>O(1)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7DA7BC30-18E8-44C2-892D-79EDF8695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350" y="2743200"/>
            <a:ext cx="2374900" cy="8128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b="0" dirty="0"/>
              <a:t>O(length(T[h(x)])</a:t>
            </a:r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E1AB743F-A338-4A4E-9C84-C26F0C0F2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4343400"/>
            <a:ext cx="2743200" cy="8128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b="0" dirty="0"/>
              <a:t>O(length(T[h(</a:t>
            </a:r>
            <a:r>
              <a:rPr lang="en-US" altLang="en-US" dirty="0"/>
              <a:t>x</a:t>
            </a:r>
            <a:r>
              <a:rPr lang="en-US" altLang="en-US" b="0" dirty="0"/>
              <a:t>)])</a:t>
            </a:r>
          </a:p>
        </p:txBody>
      </p:sp>
    </p:spTree>
    <p:extLst>
      <p:ext uri="{BB962C8B-B14F-4D97-AF65-F5344CB8AC3E}">
        <p14:creationId xmlns:p14="http://schemas.microsoft.com/office/powerpoint/2010/main" val="321556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 autoUpdateAnimBg="0"/>
      <p:bldP spid="6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2C756-8E85-4270-A19C-5D1661C8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Hash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F93C05-3F16-404E-A3C2-5DFF6ADDD1E8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Performance of Hash table operations</a:t>
                </a:r>
              </a:p>
              <a:p>
                <a:pPr lvl="1"/>
                <a:r>
                  <a:rPr lang="en-US" dirty="0"/>
                  <a:t>depend on the number of elements hashed to each slot in hash table.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Intuitively, </a:t>
                </a:r>
              </a:p>
              <a:p>
                <a:pPr lvl="1"/>
                <a:r>
                  <a:rPr lang="en-US" dirty="0"/>
                  <a:t>A good hash function should spread elements into the hash table uniformly </a:t>
                </a:r>
              </a:p>
              <a:p>
                <a:pPr lvl="1"/>
                <a:r>
                  <a:rPr lang="en-US" dirty="0"/>
                  <a:t>If 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elements in the input data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slots </a:t>
                </a:r>
              </a:p>
              <a:p>
                <a:pPr lvl="2"/>
                <a:r>
                  <a:rPr lang="en-US" dirty="0"/>
                  <a:t>then ideally there should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/>
                  <a:t> elements in each hash table slot. 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F93C05-3F16-404E-A3C2-5DFF6ADDD1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 r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74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2479B-F059-406F-BA62-313EA37BE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case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F8E582-8FCC-4F54-8DD3-6F872151AF72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kern="0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kern="0" dirty="0"/>
                  <a:t>: # elements in the table</a:t>
                </a:r>
              </a:p>
              <a:p>
                <a14:m>
                  <m:oMath xmlns:m="http://schemas.openxmlformats.org/officeDocument/2006/math">
                    <m:r>
                      <a:rPr lang="en-US" b="0" i="1" kern="0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0" kern="0" dirty="0"/>
                  <a:t>: size of table (# slots in the table)</a:t>
                </a:r>
              </a:p>
              <a:p>
                <a:r>
                  <a:rPr lang="en-US" b="0" kern="0" dirty="0">
                    <a:solidFill>
                      <a:srgbClr val="0070C0"/>
                    </a:solidFill>
                  </a:rPr>
                  <a:t>Load factor</a:t>
                </a:r>
                <a:r>
                  <a:rPr lang="en-US" b="0" kern="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kern="0" smtClean="0">
                        <a:latin typeface="Cambria Math"/>
                      </a:rPr>
                      <m:t>𝛼</m:t>
                    </m:r>
                    <m:r>
                      <a:rPr lang="en-US" b="0" i="1" kern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kern="0" smtClean="0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b="0" i="1" kern="0" smtClean="0">
                            <a:latin typeface="Cambria Math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b="0" kern="0" dirty="0"/>
                  <a:t> : average number of elements per linked list</a:t>
                </a:r>
              </a:p>
              <a:p>
                <a:pPr lvl="1"/>
                <a:r>
                  <a:rPr lang="en-US" b="0" kern="0" dirty="0"/>
                  <a:t>Intuitively the optimal time needed</a:t>
                </a:r>
              </a:p>
              <a:p>
                <a:r>
                  <a:rPr lang="en-US" b="0" kern="0" dirty="0"/>
                  <a:t>Individual operation can be slow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kern="0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kern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kern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kern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kern="0" dirty="0"/>
                  <a:t> worst case time)</a:t>
                </a:r>
              </a:p>
              <a:p>
                <a:pPr lvl="1"/>
                <a:r>
                  <a:rPr lang="en-US" b="0" i="1" kern="0" dirty="0">
                    <a:solidFill>
                      <a:srgbClr val="C00000"/>
                    </a:solidFill>
                  </a:rPr>
                  <a:t>Under certain assumption of the distribution of keys</a:t>
                </a:r>
                <a:r>
                  <a:rPr lang="en-US" b="0" kern="0" dirty="0"/>
                  <a:t>, analyze expected performance.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F8E582-8FCC-4F54-8DD3-6F872151AF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693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84B0C-701B-4DAB-8C95-C2B2EF77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uniform hashing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56A7D1-B1A5-4E74-9B56-006D5EF51A3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Simple uniform hashing assumption:</a:t>
                </a:r>
              </a:p>
              <a:p>
                <a:pPr lvl="1"/>
                <a:r>
                  <a:rPr lang="en-US" dirty="0"/>
                  <a:t>any given element is equally likely to hash into any of the m slots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be length of list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  <m:r>
                          <a:rPr lang="en-US" b="0" i="1" smtClean="0">
                            <a:latin typeface="Cambria Math"/>
                          </a:rPr>
                          <m:t>−1 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 simple uniform hashing assumption:</a:t>
                </a:r>
              </a:p>
              <a:p>
                <a:pPr lvl="2"/>
                <a:r>
                  <a:rPr lang="en-US" dirty="0"/>
                  <a:t>expected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𝛼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56A7D1-B1A5-4E74-9B56-006D5EF51A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7">
            <a:extLst>
              <a:ext uri="{FF2B5EF4-FFF2-40B4-BE49-F238E27FC236}">
                <a16:creationId xmlns:a16="http://schemas.microsoft.com/office/drawing/2014/main" id="{151A9A0E-0DCC-4262-8615-D7F9988B9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495800"/>
            <a:ext cx="1066800" cy="8128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b="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6802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B2530-8C61-46B3-B68B-6420BF258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5CDA05-2A9D-455E-B4E2-3EE099A101B7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be the set of keys</a:t>
                </a:r>
              </a:p>
              <a:p>
                <a:r>
                  <a:rPr lang="en-US" dirty="0"/>
                  <a:t>Goal:    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=1  </m:t>
                    </m:r>
                  </m:oMath>
                </a14:m>
                <a:r>
                  <a:rPr lang="en-US" dirty="0"/>
                  <a:t>if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𝑗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                0   otherwise</a:t>
                </a:r>
              </a:p>
              <a:p>
                <a:r>
                  <a:rPr lang="en-US" dirty="0"/>
                  <a:t>Note: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! </a:t>
                </a:r>
              </a:p>
              <a:p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en-US" b="0" i="1" smtClean="0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en-US" b="0" i="1" smtClean="0">
                                <a:latin typeface="Cambria Math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b="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en-US" b="0" i="1" smtClean="0">
                            <a:latin typeface="Cambria Math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altLang="en-US" b="0" dirty="0"/>
                  <a:t>               </a:t>
                </a:r>
                <a:endParaRPr lang="en-US" dirty="0"/>
              </a:p>
              <a:p>
                <a:r>
                  <a:rPr lang="en-US" dirty="0"/>
                  <a:t>Hence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/>
                      </a:rPr>
                      <m:t>=</m:t>
                    </m:r>
                    <m:r>
                      <a:rPr lang="en-US" sz="2200" i="1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2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sz="2200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22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i="1">
                            <a:latin typeface="Cambria Math"/>
                          </a:rPr>
                          <m:t>𝑖</m:t>
                        </m:r>
                        <m:r>
                          <a:rPr lang="en-US" sz="22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/>
                          </a:rPr>
                          <m:t>𝑛</m:t>
                        </m:r>
                      </m:sup>
                      <m:e>
                        <m:r>
                          <a:rPr lang="en-US" sz="2200" i="1">
                            <a:latin typeface="Cambria Math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latin typeface="Cambria Math"/>
                          </a:rPr>
                          <m:t> = </m:t>
                        </m:r>
                      </m:e>
                    </m:nary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i="1">
                            <a:latin typeface="Cambria Math"/>
                          </a:rPr>
                          <m:t>𝑖</m:t>
                        </m:r>
                        <m:r>
                          <a:rPr lang="en-US" sz="22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i="1">
                                <a:latin typeface="Cambria Math"/>
                              </a:rPr>
                              <m:t>𝑚</m:t>
                            </m:r>
                          </m:den>
                        </m:f>
                      </m:e>
                    </m:nary>
                    <m:r>
                      <a:rPr lang="en-US" sz="2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sz="2200" i="1">
                            <a:latin typeface="Cambria Math"/>
                          </a:rPr>
                          <m:t>𝑚</m:t>
                        </m:r>
                      </m:den>
                    </m:f>
                  </m:oMath>
                </a14:m>
                <a:endParaRPr lang="en-US" sz="2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5CDA05-2A9D-455E-B4E2-3EE099A101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00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2704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95016-D77C-4963-AC71-2FB00F6AB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running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436DD3-31D5-42AF-AC70-1B4BA509F35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Under Simple uniform hashing assumption</a:t>
                </a:r>
              </a:p>
              <a:p>
                <a:endParaRPr lang="en-US" dirty="0"/>
              </a:p>
              <a:p>
                <a:r>
                  <a:rPr lang="en-US" dirty="0"/>
                  <a:t>Search: </a:t>
                </a:r>
              </a:p>
              <a:p>
                <a:pPr lvl="1"/>
                <a:r>
                  <a:rPr lang="en-US" dirty="0"/>
                  <a:t>Expected time: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lvl="2"/>
                <a:r>
                  <a:rPr lang="en-US" dirty="0"/>
                  <a:t>(worst case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Insert: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Delete:</a:t>
                </a:r>
              </a:p>
              <a:p>
                <a:pPr lvl="1"/>
                <a:r>
                  <a:rPr lang="en-US" dirty="0"/>
                  <a:t>Expected time: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lvl="2"/>
                <a:r>
                  <a:rPr lang="en-US" dirty="0"/>
                  <a:t>(worst case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436DD3-31D5-42AF-AC70-1B4BA509F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506F22-05C2-41D4-A377-1984D5FA30CB}"/>
                  </a:ext>
                </a:extLst>
              </p:cNvPr>
              <p:cNvSpPr/>
              <p:nvPr/>
            </p:nvSpPr>
            <p:spPr>
              <a:xfrm>
                <a:off x="4876800" y="3656549"/>
                <a:ext cx="5562600" cy="1143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Key message:</a:t>
                </a:r>
              </a:p>
              <a:p>
                <a:pPr algn="ctr"/>
                <a:r>
                  <a:rPr lang="en-US" dirty="0"/>
                  <a:t> if the load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/>
              </a:p>
              <a:p>
                <a:pPr algn="ctr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expected time for these operations!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506F22-05C2-41D4-A377-1984D5FA3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3656549"/>
                <a:ext cx="5562600" cy="1143000"/>
              </a:xfrm>
              <a:prstGeom prst="rect">
                <a:avLst/>
              </a:prstGeom>
              <a:blipFill>
                <a:blip r:embed="rId3"/>
                <a:stretch>
                  <a:fillRect b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497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9D6A4-DC65-4B58-89D7-7A1643B8A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E3B8D-DC25-4A9D-AB00-3BF850F988B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sz="2400" dirty="0" err="1">
                <a:solidFill>
                  <a:srgbClr val="008000"/>
                </a:solidFill>
                <a:latin typeface="FiraMono-Regular-Identity-H"/>
              </a:rPr>
              <a:t>dict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FiraSans-Book-Identity-H"/>
              </a:rPr>
              <a:t>and 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set </a:t>
            </a:r>
            <a:r>
              <a:rPr lang="en-US" sz="2400" dirty="0">
                <a:solidFill>
                  <a:srgbClr val="000000"/>
                </a:solidFill>
                <a:latin typeface="FiraSans-Book-Identity-H"/>
              </a:rPr>
              <a:t>implement hash tables</a:t>
            </a:r>
          </a:p>
          <a:p>
            <a:pPr lvl="1"/>
            <a:endParaRPr lang="en-US" sz="2100" dirty="0">
              <a:solidFill>
                <a:srgbClr val="000000"/>
              </a:solidFill>
              <a:latin typeface="FiraSans-Book-Identity-H"/>
            </a:endParaRPr>
          </a:p>
          <a:p>
            <a:pPr algn="l"/>
            <a:endParaRPr lang="en-US" sz="2400" dirty="0">
              <a:solidFill>
                <a:srgbClr val="000000"/>
              </a:solidFill>
              <a:latin typeface="FiraSans-Book-Identity-H"/>
            </a:endParaRPr>
          </a:p>
          <a:p>
            <a:pPr algn="l"/>
            <a:r>
              <a:rPr lang="en-US" sz="2400" dirty="0">
                <a:solidFill>
                  <a:srgbClr val="000000"/>
                </a:solidFill>
                <a:latin typeface="FiraSans-Book-Identity-H"/>
              </a:rPr>
              <a:t>Querying is done using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FiraSans-Book-Identity-H"/>
              </a:rPr>
              <a:t>:</a:t>
            </a:r>
          </a:p>
          <a:p>
            <a:pPr marL="274638" lvl="1" indent="0">
              <a:buNone/>
            </a:pPr>
            <a:r>
              <a:rPr lang="en-US" b="0" i="0" u="none" strike="noStrike" baseline="0" dirty="0">
                <a:solidFill>
                  <a:srgbClr val="666666"/>
                </a:solidFill>
                <a:latin typeface="FiraMono-Regular-Identity-H"/>
              </a:rPr>
              <a:t>&gt;&gt;&gt; </a:t>
            </a:r>
            <a:r>
              <a:rPr lang="en-US" b="0" i="1" u="none" strike="noStrike" baseline="0" dirty="0">
                <a:solidFill>
                  <a:srgbClr val="408080"/>
                </a:solidFill>
                <a:latin typeface="FiraMono-Oblique-Identity-H"/>
              </a:rPr>
              <a:t># make a set</a:t>
            </a:r>
          </a:p>
          <a:p>
            <a:pPr marL="274638" lvl="1" indent="0">
              <a:buNone/>
            </a:pPr>
            <a:r>
              <a:rPr lang="en-US" b="0" i="0" u="none" strike="noStrike" baseline="0" dirty="0">
                <a:solidFill>
                  <a:srgbClr val="666666"/>
                </a:solidFill>
                <a:latin typeface="FiraMono-Regular-Identity-H"/>
              </a:rPr>
              <a:t>&gt;&gt;&gt;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FiraMono-Regular-Identity-H"/>
              </a:rPr>
              <a:t>L </a:t>
            </a:r>
            <a:r>
              <a:rPr lang="en-US" b="0" i="0" u="none" strike="noStrike" baseline="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FiraMono-Regular-Identity-H"/>
              </a:rPr>
              <a:t>{</a:t>
            </a:r>
            <a:r>
              <a:rPr lang="en-US" b="0" i="0" u="none" strike="noStrike" baseline="0" dirty="0">
                <a:solidFill>
                  <a:srgbClr val="666666"/>
                </a:solidFill>
                <a:latin typeface="FiraMono-Regular-Identity-H"/>
              </a:rPr>
              <a:t>3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FiraMono-Regular-Identity-H"/>
              </a:rPr>
              <a:t>, </a:t>
            </a:r>
            <a:r>
              <a:rPr lang="en-US" b="0" i="0" u="none" strike="noStrike" baseline="0" dirty="0">
                <a:solidFill>
                  <a:srgbClr val="666666"/>
                </a:solidFill>
                <a:latin typeface="FiraMono-Regular-Identity-H"/>
              </a:rPr>
              <a:t>6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FiraMono-Regular-Identity-H"/>
              </a:rPr>
              <a:t>, </a:t>
            </a:r>
            <a:r>
              <a:rPr lang="en-US" b="0" i="0" u="none" strike="noStrike" baseline="0" dirty="0">
                <a:solidFill>
                  <a:srgbClr val="666666"/>
                </a:solidFill>
                <a:latin typeface="FiraMono-Regular-Identity-H"/>
              </a:rPr>
              <a:t>-2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FiraMono-Regular-Identity-H"/>
              </a:rPr>
              <a:t>, </a:t>
            </a:r>
            <a:r>
              <a:rPr lang="en-US" b="0" i="0" u="none" strike="noStrike" baseline="0" dirty="0">
                <a:solidFill>
                  <a:srgbClr val="666666"/>
                </a:solidFill>
                <a:latin typeface="FiraMono-Regular-Identity-H"/>
              </a:rPr>
              <a:t>1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FiraMono-Regular-Identity-H"/>
              </a:rPr>
              <a:t>, </a:t>
            </a:r>
            <a:r>
              <a:rPr lang="en-US" b="0" i="0" u="none" strike="noStrike" baseline="0" dirty="0">
                <a:solidFill>
                  <a:srgbClr val="666666"/>
                </a:solidFill>
                <a:latin typeface="FiraMono-Regular-Identity-H"/>
              </a:rPr>
              <a:t>7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FiraMono-Regular-Identity-H"/>
              </a:rPr>
              <a:t>, </a:t>
            </a:r>
            <a:r>
              <a:rPr lang="en-US" b="0" i="0" u="none" strike="noStrike" baseline="0" dirty="0">
                <a:solidFill>
                  <a:srgbClr val="666666"/>
                </a:solidFill>
                <a:latin typeface="FiraMono-Regular-Identity-H"/>
              </a:rPr>
              <a:t>12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FiraMono-Regular-Identity-H"/>
              </a:rPr>
              <a:t>}</a:t>
            </a:r>
          </a:p>
          <a:p>
            <a:pPr marL="274638" lvl="1" indent="0">
              <a:buNone/>
            </a:pPr>
            <a:r>
              <a:rPr lang="en-US" b="0" i="0" u="none" strike="noStrike" baseline="0" dirty="0">
                <a:solidFill>
                  <a:srgbClr val="666666"/>
                </a:solidFill>
                <a:latin typeface="FiraMono-Regular-Identity-H"/>
              </a:rPr>
              <a:t>&gt;&gt;&gt; 1 </a:t>
            </a:r>
            <a:r>
              <a:rPr lang="en-US" b="0" i="0" u="none" strike="noStrike" baseline="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FiraMono-Regular-Identity-H"/>
              </a:rPr>
              <a:t>L </a:t>
            </a:r>
            <a:r>
              <a:rPr lang="en-US" b="0" i="1" u="none" strike="noStrike" baseline="0" dirty="0">
                <a:solidFill>
                  <a:srgbClr val="408080"/>
                </a:solidFill>
                <a:latin typeface="FiraMono-Oblique-Identity-H"/>
              </a:rPr>
              <a:t># Theta(1)</a:t>
            </a:r>
          </a:p>
          <a:p>
            <a:pPr marL="274638" lvl="1" indent="0">
              <a:buNone/>
            </a:pPr>
            <a:r>
              <a:rPr lang="en-US" b="0" i="0" u="none" strike="noStrike" baseline="0" dirty="0">
                <a:solidFill>
                  <a:srgbClr val="008000"/>
                </a:solidFill>
                <a:latin typeface="FiraMono-Medium-Identity-H"/>
              </a:rPr>
              <a:t>False</a:t>
            </a:r>
          </a:p>
          <a:p>
            <a:pPr marL="274638" lvl="1" indent="0">
              <a:buNone/>
            </a:pPr>
            <a:r>
              <a:rPr lang="en-US" b="0" i="0" u="none" strike="noStrike" baseline="0" dirty="0">
                <a:solidFill>
                  <a:srgbClr val="666666"/>
                </a:solidFill>
                <a:latin typeface="FiraMono-Regular-Identity-H"/>
              </a:rPr>
              <a:t>&gt;&gt;&gt; 7 </a:t>
            </a:r>
            <a:r>
              <a:rPr lang="en-US" b="0" i="0" u="none" strike="noStrike" baseline="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FiraMono-Regular-Identity-H"/>
              </a:rPr>
              <a:t>L </a:t>
            </a:r>
            <a:r>
              <a:rPr lang="en-US" b="0" i="1" u="none" strike="noStrike" baseline="0" dirty="0">
                <a:solidFill>
                  <a:srgbClr val="408080"/>
                </a:solidFill>
                <a:latin typeface="FiraMono-Oblique-Identity-H"/>
              </a:rPr>
              <a:t># Theta(1)</a:t>
            </a:r>
          </a:p>
          <a:p>
            <a:pPr marL="274638" lvl="1" indent="0">
              <a:buNone/>
            </a:pPr>
            <a:r>
              <a:rPr lang="en-US" b="0" i="0" u="none" strike="noStrike" baseline="0" dirty="0">
                <a:solidFill>
                  <a:srgbClr val="008000"/>
                </a:solidFill>
                <a:latin typeface="FiraMono-Medium-Identity-H"/>
              </a:rPr>
              <a:t>True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610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FFC80-376E-486B-94B8-180CE1C5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operations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81ADAD-129B-41AC-84CF-669CB43BE5DC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universe of elements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these elements may not be numbers</a:t>
                </a:r>
              </a:p>
              <a:p>
                <a:r>
                  <a:rPr lang="en-US" dirty="0"/>
                  <a:t>Need to store some keys</a:t>
                </a:r>
              </a:p>
              <a:p>
                <a:r>
                  <a:rPr lang="en-US" dirty="0"/>
                  <a:t>Need to perform the following operations for keys</a:t>
                </a:r>
              </a:p>
              <a:p>
                <a:pPr lvl="1"/>
                <a:r>
                  <a:rPr lang="en-US" dirty="0"/>
                  <a:t>Search (</a:t>
                </a:r>
                <a:r>
                  <a:rPr lang="en-US" dirty="0">
                    <a:solidFill>
                      <a:srgbClr val="700000"/>
                    </a:solidFill>
                  </a:rPr>
                  <a:t>membership queries</a:t>
                </a:r>
                <a:r>
                  <a:rPr lang="en-US" dirty="0"/>
                  <a:t>) </a:t>
                </a:r>
              </a:p>
              <a:p>
                <a:pPr lvl="1"/>
                <a:r>
                  <a:rPr lang="en-US" dirty="0"/>
                  <a:t>Insert</a:t>
                </a:r>
              </a:p>
              <a:p>
                <a:pPr lvl="1"/>
                <a:r>
                  <a:rPr lang="en-US" dirty="0"/>
                  <a:t>Delete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81ADAD-129B-41AC-84CF-669CB43BE5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00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B57E2A4-23BD-4456-97B2-3F2984A6085E}"/>
              </a:ext>
            </a:extLst>
          </p:cNvPr>
          <p:cNvSpPr/>
          <p:nvPr/>
        </p:nvSpPr>
        <p:spPr>
          <a:xfrm>
            <a:off x="3570890" y="4267200"/>
            <a:ext cx="4953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use balanced BST for this purpose if keys can be compared.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FE6C51-3372-4503-B62A-191D80E4FF0D}"/>
              </a:ext>
            </a:extLst>
          </p:cNvPr>
          <p:cNvSpPr/>
          <p:nvPr/>
        </p:nvSpPr>
        <p:spPr>
          <a:xfrm>
            <a:off x="3581400" y="5105400"/>
            <a:ext cx="4953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we can have even lighter weight data structure to handle these</a:t>
            </a:r>
          </a:p>
        </p:txBody>
      </p:sp>
    </p:spTree>
    <p:extLst>
      <p:ext uri="{BB962C8B-B14F-4D97-AF65-F5344CB8AC3E}">
        <p14:creationId xmlns:p14="http://schemas.microsoft.com/office/powerpoint/2010/main" val="402811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2590800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Part C:</a:t>
            </a:r>
            <a:br>
              <a:rPr lang="en-US" dirty="0"/>
            </a:br>
            <a:r>
              <a:rPr lang="en-US" dirty="0"/>
              <a:t>Some examples of using hash tables</a:t>
            </a:r>
            <a:br>
              <a:rPr lang="en-US" dirty="0"/>
            </a:br>
            <a:r>
              <a:rPr lang="en-US" dirty="0"/>
              <a:t>and downsides of hash tables </a:t>
            </a:r>
          </a:p>
        </p:txBody>
      </p:sp>
    </p:spTree>
    <p:extLst>
      <p:ext uri="{BB962C8B-B14F-4D97-AF65-F5344CB8AC3E}">
        <p14:creationId xmlns:p14="http://schemas.microsoft.com/office/powerpoint/2010/main" val="708528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0E03-C213-46A5-81AF-35BFA6722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the movie problem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83151E-B7FF-4E1E-898A-0C78F93E9D1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The Movie problem</a:t>
                </a:r>
              </a:p>
              <a:p>
                <a:pPr lvl="1"/>
                <a:r>
                  <a:rPr lang="en-US" sz="2000" dirty="0"/>
                  <a:t>Input:  Given a list of length of movies available, stored in array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𝑚𝑜𝑣𝑖𝑒𝑠</m:t>
                    </m:r>
                  </m:oMath>
                </a14:m>
                <a:r>
                  <a:rPr lang="en-US" sz="2000" dirty="0"/>
                  <a:t>, and a flight duration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Output:  Return two movies whose total length =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/>
                  <a:t>;  </a:t>
                </a:r>
                <a:r>
                  <a:rPr lang="en-US" sz="2400" dirty="0">
                    <a:solidFill>
                      <a:srgbClr val="008000"/>
                    </a:solidFill>
                    <a:latin typeface="FiraMono-Medium-Identity-H"/>
                  </a:rPr>
                  <a:t>None</a:t>
                </a:r>
                <a:r>
                  <a:rPr lang="en-US" sz="2000" dirty="0"/>
                  <a:t> otherwise.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83151E-B7FF-4E1E-898A-0C78F93E9D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19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72218A4-025F-45D2-865A-810F8C368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048000"/>
            <a:ext cx="60691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75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48070-DF8D-4CEB-A95A-A57CB7685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B31AD-1CB1-408D-A730-A75A3B203F57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The naïve algorithm solves it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time</a:t>
                </a:r>
              </a:p>
              <a:p>
                <a:r>
                  <a:rPr lang="en-US" dirty="0"/>
                  <a:t>But earlier, we mentioned we can do better by </a:t>
                </a:r>
              </a:p>
              <a:p>
                <a:pPr lvl="1"/>
                <a:r>
                  <a:rPr lang="en-US" dirty="0"/>
                  <a:t>First sorting the array of movie lengths</a:t>
                </a:r>
              </a:p>
              <a:p>
                <a:pPr lvl="1"/>
                <a:r>
                  <a:rPr lang="en-US" dirty="0"/>
                  <a:t>Then check for each movie </a:t>
                </a:r>
                <a:r>
                  <a:rPr lang="en-US" i="1" dirty="0"/>
                  <a:t>x</a:t>
                </a:r>
                <a:r>
                  <a:rPr lang="en-US" dirty="0"/>
                  <a:t>, whether there exits one whose length is </a:t>
                </a:r>
                <a:r>
                  <a:rPr lang="en-US" i="1" dirty="0"/>
                  <a:t>D – length(x)</a:t>
                </a:r>
              </a:p>
              <a:p>
                <a:pPr lvl="1"/>
                <a:r>
                  <a:rPr lang="en-US" dirty="0"/>
                  <a:t>Worst case time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B31AD-1CB1-408D-A730-A75A3B203F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284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C952B-C698-44FE-A727-46FEBA324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approach via 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D94B0-971B-40A9-A8CB-479EB2C7310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990600"/>
          </a:xfrm>
        </p:spPr>
        <p:txBody>
          <a:bodyPr/>
          <a:lstStyle/>
          <a:p>
            <a:r>
              <a:rPr lang="en-US" dirty="0"/>
              <a:t>Use Hash table, and frame this as a membership query problem 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21D994-EC1B-4866-B1A6-688015E04F24}"/>
              </a:ext>
            </a:extLst>
          </p:cNvPr>
          <p:cNvSpPr txBox="1">
            <a:spLocks/>
          </p:cNvSpPr>
          <p:nvPr/>
        </p:nvSpPr>
        <p:spPr bwMode="auto">
          <a:xfrm>
            <a:off x="2895601" y="2057400"/>
            <a:ext cx="6219497" cy="4267200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730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def </a:t>
            </a:r>
            <a:r>
              <a:rPr lang="en-US" sz="2400" dirty="0" err="1">
                <a:solidFill>
                  <a:srgbClr val="0000FF"/>
                </a:solidFill>
                <a:latin typeface="FiraMono-Regular-Identity-H"/>
              </a:rPr>
              <a:t>optimize_entertainment_hash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(times, D):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hash_table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 err="1">
                <a:solidFill>
                  <a:srgbClr val="008000"/>
                </a:solidFill>
                <a:latin typeface="FiraMono-Regular-Identity-H"/>
              </a:rPr>
              <a:t>dict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  for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, time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enumerate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(times):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hash_table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[time]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i</a:t>
            </a:r>
            <a:endParaRPr lang="en-US" sz="2400" dirty="0">
              <a:solidFill>
                <a:srgbClr val="000000"/>
              </a:solidFill>
              <a:latin typeface="FiraMono-Regular-Identity-H"/>
            </a:endParaRPr>
          </a:p>
          <a:p>
            <a:pPr marL="0" indent="0">
              <a:buNone/>
            </a:pPr>
            <a:endParaRPr lang="en-US" sz="1000" dirty="0">
              <a:solidFill>
                <a:srgbClr val="008000"/>
              </a:solidFill>
              <a:latin typeface="FiraMono-Medium-Identity-H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        for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, time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enumerate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(times):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target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D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-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time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	if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target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hash_table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	return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hash_table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[target]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        </a:t>
            </a: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return None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FAB5847-52D2-4D7C-9FB3-496FDB164C1E}"/>
                  </a:ext>
                </a:extLst>
              </p:cNvPr>
              <p:cNvSpPr/>
              <p:nvPr/>
            </p:nvSpPr>
            <p:spPr>
              <a:xfrm>
                <a:off x="8382000" y="3581400"/>
                <a:ext cx="2057400" cy="762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Expected time?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FAB5847-52D2-4D7C-9FB3-496FDB164C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0" y="3581400"/>
                <a:ext cx="2057400" cy="762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99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ED76E-93EC-4BFD-807D-E14EBC872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13499A-7188-4128-99A4-1951C8E10B3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algn="l"/>
                <a:r>
                  <a:rPr lang="en-US" dirty="0"/>
                  <a:t>Anagrams</a:t>
                </a:r>
              </a:p>
              <a:p>
                <a:pPr lvl="1"/>
                <a:r>
                  <a:rPr lang="en-US" dirty="0"/>
                  <a:t>Two strings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00B050"/>
                    </a:solidFill>
                  </a:rPr>
                  <a:t>anagrams</a:t>
                </a:r>
                <a:r>
                  <a:rPr lang="en-US" dirty="0"/>
                  <a:t> if the letters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be permuted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2"/>
                <a:r>
                  <a:rPr lang="en-US" dirty="0" err="1"/>
                  <a:t>E.g</a:t>
                </a:r>
                <a:r>
                  <a:rPr lang="en-US" dirty="0"/>
                  <a:t>,   “</a:t>
                </a:r>
                <a:r>
                  <a:rPr lang="en-US" dirty="0">
                    <a:solidFill>
                      <a:srgbClr val="700000"/>
                    </a:solidFill>
                  </a:rPr>
                  <a:t>eat</a:t>
                </a:r>
                <a:r>
                  <a:rPr lang="en-US" dirty="0"/>
                  <a:t>” and “</a:t>
                </a:r>
                <a:r>
                  <a:rPr lang="en-US" dirty="0">
                    <a:solidFill>
                      <a:srgbClr val="700000"/>
                    </a:solidFill>
                  </a:rPr>
                  <a:t>tea</a:t>
                </a:r>
                <a:r>
                  <a:rPr lang="en-US" dirty="0"/>
                  <a:t>” ,  or  “</a:t>
                </a:r>
                <a:r>
                  <a:rPr lang="en-US" dirty="0">
                    <a:solidFill>
                      <a:srgbClr val="700000"/>
                    </a:solidFill>
                  </a:rPr>
                  <a:t>listen</a:t>
                </a:r>
                <a:r>
                  <a:rPr lang="en-US" dirty="0"/>
                  <a:t>” and “</a:t>
                </a:r>
                <a:r>
                  <a:rPr lang="en-US" dirty="0">
                    <a:solidFill>
                      <a:srgbClr val="700000"/>
                    </a:solidFill>
                  </a:rPr>
                  <a:t>silent</a:t>
                </a:r>
                <a:r>
                  <a:rPr lang="en-US" dirty="0"/>
                  <a:t>” 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i="1" dirty="0"/>
                  <a:t>Anagrams problem</a:t>
                </a:r>
              </a:p>
              <a:p>
                <a:pPr lvl="1"/>
                <a:r>
                  <a:rPr lang="en-US" sz="2500" dirty="0"/>
                  <a:t>Given a collection of 𝑛 strings, determine if any two of them are anagrams.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13499A-7188-4128-99A4-1951C8E10B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 r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53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A35C-D11A-4AC6-A56C-60BB3F023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Hash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C585B-7DC9-40A6-AF6F-96F52F65510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1447800"/>
          </a:xfrm>
        </p:spPr>
        <p:txBody>
          <a:bodyPr/>
          <a:lstStyle/>
          <a:p>
            <a:r>
              <a:rPr lang="en-US" dirty="0"/>
              <a:t>Observation: </a:t>
            </a:r>
          </a:p>
          <a:p>
            <a:pPr lvl="1"/>
            <a:r>
              <a:rPr lang="en-US" dirty="0"/>
              <a:t>two strings are anagrams if their sorted lists are equal</a:t>
            </a:r>
          </a:p>
          <a:p>
            <a:pPr lvl="2"/>
            <a:r>
              <a:rPr lang="en-US" b="0" i="0" u="none" strike="noStrike" baseline="0" dirty="0">
                <a:solidFill>
                  <a:srgbClr val="008000"/>
                </a:solidFill>
                <a:latin typeface="FiraMono-Regular-Identity-H"/>
              </a:rPr>
              <a:t>sorted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FiraMono-Regular-Identity-H"/>
              </a:rPr>
              <a:t>(w_1) </a:t>
            </a:r>
            <a:r>
              <a:rPr lang="en-US" b="0" i="0" u="none" strike="noStrike" baseline="0" dirty="0">
                <a:solidFill>
                  <a:srgbClr val="666666"/>
                </a:solidFill>
                <a:latin typeface="FiraMono-Regular-Identity-H"/>
              </a:rPr>
              <a:t>== </a:t>
            </a:r>
            <a:r>
              <a:rPr lang="en-US" b="0" i="0" u="none" strike="noStrike" baseline="0" dirty="0">
                <a:solidFill>
                  <a:srgbClr val="008000"/>
                </a:solidFill>
                <a:latin typeface="FiraMono-Regular-Identity-H"/>
              </a:rPr>
              <a:t>sorted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FiraMono-Regular-Identity-H"/>
              </a:rPr>
              <a:t>(w_2)</a:t>
            </a:r>
            <a:r>
              <a:rPr lang="en-US" dirty="0"/>
              <a:t>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ECFE43-25C5-47F8-B3D4-347B8501A4CE}"/>
              </a:ext>
            </a:extLst>
          </p:cNvPr>
          <p:cNvSpPr txBox="1">
            <a:spLocks/>
          </p:cNvSpPr>
          <p:nvPr/>
        </p:nvSpPr>
        <p:spPr bwMode="auto">
          <a:xfrm>
            <a:off x="3886200" y="2590800"/>
            <a:ext cx="4114800" cy="3733800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730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rgbClr val="008000"/>
                </a:solidFill>
                <a:latin typeface="FiraMono-Medium-Identity-H"/>
              </a:rPr>
              <a:t>def </a:t>
            </a:r>
            <a:r>
              <a:rPr lang="en-US" sz="2200" dirty="0" err="1">
                <a:solidFill>
                  <a:srgbClr val="0000FF"/>
                </a:solidFill>
                <a:latin typeface="FiraMono-Regular-Identity-H"/>
              </a:rPr>
              <a:t>any_anagrams</a:t>
            </a:r>
            <a:r>
              <a:rPr lang="en-US" sz="2200" dirty="0">
                <a:solidFill>
                  <a:srgbClr val="000000"/>
                </a:solidFill>
                <a:latin typeface="FiraMono-Regular-Identity-H"/>
              </a:rPr>
              <a:t>(words):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FiraMono-Regular-Identity-H"/>
              </a:rPr>
              <a:t>        seen </a:t>
            </a:r>
            <a:r>
              <a:rPr lang="en-US" sz="22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200" dirty="0">
                <a:solidFill>
                  <a:srgbClr val="008000"/>
                </a:solidFill>
                <a:latin typeface="FiraMono-Regular-Identity-H"/>
              </a:rPr>
              <a:t>set</a:t>
            </a:r>
            <a:r>
              <a:rPr lang="en-US" sz="2200" dirty="0">
                <a:solidFill>
                  <a:srgbClr val="000000"/>
                </a:solidFill>
                <a:latin typeface="FiraMono-Regular-Identity-H"/>
              </a:rPr>
              <a:t>()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8000"/>
                </a:solidFill>
                <a:latin typeface="FiraMono-Medium-Identity-H"/>
              </a:rPr>
              <a:t>        for </a:t>
            </a:r>
            <a:r>
              <a:rPr lang="en-US" sz="2200" dirty="0">
                <a:solidFill>
                  <a:srgbClr val="000000"/>
                </a:solidFill>
                <a:latin typeface="FiraMono-Regular-Identity-H"/>
              </a:rPr>
              <a:t>word </a:t>
            </a:r>
            <a:r>
              <a:rPr lang="en-US" sz="22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200" dirty="0">
                <a:solidFill>
                  <a:srgbClr val="000000"/>
                </a:solidFill>
                <a:latin typeface="FiraMono-Regular-Identity-H"/>
              </a:rPr>
              <a:t>words: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FiraMono-Regular-Identity-H"/>
              </a:rPr>
              <a:t>	w </a:t>
            </a:r>
            <a:r>
              <a:rPr lang="en-US" sz="2200" dirty="0">
                <a:solidFill>
                  <a:srgbClr val="666666"/>
                </a:solidFill>
                <a:latin typeface="FiraMono-Regular-Identity-H"/>
              </a:rPr>
              <a:t>= </a:t>
            </a:r>
            <a:r>
              <a:rPr lang="en-US" sz="2200" dirty="0">
                <a:solidFill>
                  <a:srgbClr val="008000"/>
                </a:solidFill>
                <a:latin typeface="FiraMono-Regular-Identity-H"/>
              </a:rPr>
              <a:t>sorted</a:t>
            </a:r>
            <a:r>
              <a:rPr lang="en-US" sz="2200" dirty="0">
                <a:solidFill>
                  <a:srgbClr val="000000"/>
                </a:solidFill>
                <a:latin typeface="FiraMono-Regular-Identity-H"/>
              </a:rPr>
              <a:t>(word)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8000"/>
                </a:solidFill>
                <a:latin typeface="FiraMono-Medium-Identity-H"/>
              </a:rPr>
              <a:t>	if </a:t>
            </a:r>
            <a:r>
              <a:rPr lang="en-US" sz="2200" dirty="0">
                <a:solidFill>
                  <a:srgbClr val="000000"/>
                </a:solidFill>
                <a:latin typeface="FiraMono-Regular-Identity-H"/>
              </a:rPr>
              <a:t>w </a:t>
            </a:r>
            <a:r>
              <a:rPr lang="en-US" sz="22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200" dirty="0">
                <a:solidFill>
                  <a:srgbClr val="000000"/>
                </a:solidFill>
                <a:latin typeface="FiraMono-Regular-Identity-H"/>
              </a:rPr>
              <a:t>seen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8000"/>
                </a:solidFill>
                <a:latin typeface="FiraMono-Medium-Identity-H"/>
              </a:rPr>
              <a:t>	        return True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8000"/>
                </a:solidFill>
                <a:latin typeface="FiraMono-Medium-Identity-H"/>
              </a:rPr>
              <a:t>	else</a:t>
            </a:r>
            <a:r>
              <a:rPr lang="en-US" sz="2200" dirty="0">
                <a:solidFill>
                  <a:srgbClr val="000000"/>
                </a:solidFill>
                <a:latin typeface="FiraMono-Regular-Identity-H"/>
              </a:rPr>
              <a:t>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FiraMono-Regular-Identity-H"/>
              </a:rPr>
              <a:t>	        </a:t>
            </a:r>
            <a:r>
              <a:rPr lang="en-US" sz="2200" dirty="0" err="1">
                <a:solidFill>
                  <a:srgbClr val="000000"/>
                </a:solidFill>
                <a:latin typeface="FiraMono-Regular-Identity-H"/>
              </a:rPr>
              <a:t>seen</a:t>
            </a:r>
            <a:r>
              <a:rPr lang="en-US" sz="2200" dirty="0" err="1">
                <a:solidFill>
                  <a:srgbClr val="666666"/>
                </a:solidFill>
                <a:latin typeface="FiraMono-Regular-Identity-H"/>
              </a:rPr>
              <a:t>.</a:t>
            </a:r>
            <a:r>
              <a:rPr lang="en-US" sz="2200" dirty="0" err="1">
                <a:solidFill>
                  <a:srgbClr val="000000"/>
                </a:solidFill>
                <a:latin typeface="FiraMono-Regular-Identity-H"/>
              </a:rPr>
              <a:t>add</a:t>
            </a:r>
            <a:r>
              <a:rPr lang="en-US" sz="2200" dirty="0">
                <a:solidFill>
                  <a:srgbClr val="000000"/>
                </a:solidFill>
                <a:latin typeface="FiraMono-Regular-Identity-H"/>
              </a:rPr>
              <a:t>(w)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FiraMono-Regular-Identity-H"/>
              </a:rPr>
              <a:t>         </a:t>
            </a:r>
            <a:r>
              <a:rPr lang="en-US" sz="2200" dirty="0">
                <a:solidFill>
                  <a:srgbClr val="008000"/>
                </a:solidFill>
                <a:latin typeface="FiraMono-Medium-Identity-H"/>
              </a:rPr>
              <a:t>return False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68A420-E548-445A-A8DA-B47FB10FE867}"/>
                  </a:ext>
                </a:extLst>
              </p:cNvPr>
              <p:cNvSpPr/>
              <p:nvPr/>
            </p:nvSpPr>
            <p:spPr>
              <a:xfrm>
                <a:off x="8382000" y="3581400"/>
                <a:ext cx="2057400" cy="762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Expected time?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68A420-E548-445A-A8DA-B47FB10FE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0" y="3581400"/>
                <a:ext cx="2057400" cy="762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61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15C7-4DCF-4B84-90CD-A67DA2FD9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Downsides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3107E-A494-4B3B-9D9D-F0D1FEE3527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Only support dictionary queries</a:t>
            </a:r>
          </a:p>
          <a:p>
            <a:pPr lvl="1"/>
            <a:r>
              <a:rPr lang="en-US" dirty="0" err="1"/>
              <a:t>i.e</a:t>
            </a:r>
            <a:r>
              <a:rPr lang="en-US" dirty="0"/>
              <a:t>,  membership queries  + insert / delete </a:t>
            </a:r>
          </a:p>
          <a:p>
            <a:pPr lvl="1"/>
            <a:r>
              <a:rPr lang="en-US" dirty="0"/>
              <a:t>Example 1:   cannot be used to query for the two movies whose total time is </a:t>
            </a:r>
            <a:r>
              <a:rPr lang="en-US" dirty="0">
                <a:solidFill>
                  <a:srgbClr val="700000"/>
                </a:solidFill>
              </a:rPr>
              <a:t>closest</a:t>
            </a:r>
            <a:r>
              <a:rPr lang="en-US" dirty="0"/>
              <a:t> to </a:t>
            </a:r>
            <a:r>
              <a:rPr lang="en-US" i="1" dirty="0"/>
              <a:t>D</a:t>
            </a:r>
          </a:p>
          <a:p>
            <a:pPr lvl="1"/>
            <a:r>
              <a:rPr lang="en-US" dirty="0"/>
              <a:t>Example 2:  cannot be used for performing a range query in a list of  numbers </a:t>
            </a:r>
          </a:p>
          <a:p>
            <a:pPr lvl="2"/>
            <a:r>
              <a:rPr lang="en-US" dirty="0"/>
              <a:t>Say report the number of numbers fall within range [a, b]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53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15C7-4DCF-4B84-90CD-A67DA2FD9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Downsides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3107E-A494-4B3B-9D9D-F0D1FEE3527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Only support dictionary queries</a:t>
            </a:r>
          </a:p>
          <a:p>
            <a:pPr lvl="1"/>
            <a:r>
              <a:rPr lang="en-US" dirty="0" err="1"/>
              <a:t>i.e</a:t>
            </a:r>
            <a:r>
              <a:rPr lang="en-US" dirty="0"/>
              <a:t>,  membership queries  + insert / delete </a:t>
            </a:r>
          </a:p>
          <a:p>
            <a:pPr lvl="1"/>
            <a:endParaRPr lang="en-US" dirty="0"/>
          </a:p>
          <a:p>
            <a:r>
              <a:rPr lang="en-US" dirty="0"/>
              <a:t>No locality: similar items map to very different bins</a:t>
            </a:r>
          </a:p>
          <a:p>
            <a:pPr lvl="1"/>
            <a:r>
              <a:rPr lang="en-US" dirty="0"/>
              <a:t>Necessarily so for the performance of hashing in most cases!</a:t>
            </a:r>
          </a:p>
          <a:p>
            <a:pPr lvl="1"/>
            <a:r>
              <a:rPr lang="en-US" dirty="0"/>
              <a:t>But, in practice, we often query similar objects continuously</a:t>
            </a:r>
          </a:p>
          <a:p>
            <a:pPr lvl="2"/>
            <a:r>
              <a:rPr lang="en-US" dirty="0"/>
              <a:t>May result in many cache misses, slow 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9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91D21-BC9F-4D9D-8C4E-35A957A0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E50C4C-7011-4F23-8DBE-D4B882DDC8C2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Hashing</a:t>
                </a:r>
              </a:p>
              <a:p>
                <a:pPr lvl="1"/>
                <a:r>
                  <a:rPr lang="en-US" sz="2000" dirty="0"/>
                  <a:t>Very useful idea</a:t>
                </a:r>
              </a:p>
              <a:p>
                <a:pPr lvl="1"/>
                <a:r>
                  <a:rPr lang="en-US" sz="2000" dirty="0"/>
                  <a:t>Generates a small signature for a potentially large complex object </a:t>
                </a:r>
              </a:p>
              <a:p>
                <a:pPr lvl="1"/>
                <a:endParaRPr lang="en-US" sz="2000" dirty="0"/>
              </a:p>
              <a:p>
                <a:r>
                  <a:rPr lang="en-US" sz="2400" dirty="0"/>
                  <a:t>Hash Table</a:t>
                </a:r>
              </a:p>
              <a:p>
                <a:pPr lvl="1"/>
                <a:r>
                  <a:rPr lang="en-US" sz="2000" dirty="0"/>
                  <a:t>Very practical data structure for </a:t>
                </a:r>
                <a:r>
                  <a:rPr lang="en-US" sz="2000" dirty="0">
                    <a:solidFill>
                      <a:srgbClr val="00B050"/>
                    </a:solidFill>
                  </a:rPr>
                  <a:t>dictionary operations</a:t>
                </a:r>
              </a:p>
              <a:p>
                <a:pPr lvl="2"/>
                <a:r>
                  <a:rPr lang="en-US" sz="1800" dirty="0"/>
                  <a:t>Very efficient for these operations, can be constant expected time if the load factor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Especially when the number of keys necessary is much smaller than the size of universe where input objects could come from!</a:t>
                </a:r>
              </a:p>
              <a:p>
                <a:pPr lvl="1"/>
                <a:r>
                  <a:rPr lang="en-US" sz="2000" dirty="0"/>
                  <a:t>In practice, need to choose hash functions properly</a:t>
                </a:r>
              </a:p>
              <a:p>
                <a:pPr lvl="2"/>
                <a:r>
                  <a:rPr lang="en-US" sz="1800" dirty="0"/>
                  <a:t>There exist intelligent hashing schemes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E50C4C-7011-4F23-8DBE-D4B882DDC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19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167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676400"/>
            <a:ext cx="8229600" cy="990600"/>
          </a:xfrm>
        </p:spPr>
        <p:txBody>
          <a:bodyPr/>
          <a:lstStyle/>
          <a:p>
            <a:pPr algn="ctr"/>
            <a:r>
              <a:rPr lang="en-US" sz="3600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537083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BE950-69A7-454C-BC23-38B9267B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1049B-2413-4984-9766-2E0035343DB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Hashing in general </a:t>
            </a:r>
          </a:p>
          <a:p>
            <a:endParaRPr lang="en-US" dirty="0"/>
          </a:p>
          <a:p>
            <a:r>
              <a:rPr lang="en-US" dirty="0"/>
              <a:t>Hash table</a:t>
            </a:r>
          </a:p>
          <a:p>
            <a:pPr lvl="1"/>
            <a:r>
              <a:rPr lang="en-US" dirty="0"/>
              <a:t>For dictionary operations</a:t>
            </a:r>
          </a:p>
        </p:txBody>
      </p:sp>
    </p:spTree>
    <p:extLst>
      <p:ext uri="{BB962C8B-B14F-4D97-AF65-F5344CB8AC3E}">
        <p14:creationId xmlns:p14="http://schemas.microsoft.com/office/powerpoint/2010/main" val="288139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2590800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Part A:</a:t>
            </a:r>
            <a:br>
              <a:rPr lang="en-US" dirty="0"/>
            </a:br>
            <a:r>
              <a:rPr lang="en-US" dirty="0"/>
              <a:t>The idea of Hashing </a:t>
            </a:r>
          </a:p>
        </p:txBody>
      </p:sp>
    </p:spTree>
    <p:extLst>
      <p:ext uri="{BB962C8B-B14F-4D97-AF65-F5344CB8AC3E}">
        <p14:creationId xmlns:p14="http://schemas.microsoft.com/office/powerpoint/2010/main" val="1929170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A750-87CA-4A2B-B85C-D4AFCDFF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C9497-CF0E-4657-A96F-7BFC44ED751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An important idea used commonly in practice </a:t>
            </a:r>
          </a:p>
          <a:p>
            <a:endParaRPr lang="en-US" dirty="0"/>
          </a:p>
          <a:p>
            <a:r>
              <a:rPr lang="en-US" dirty="0"/>
              <a:t>Many uses: </a:t>
            </a:r>
          </a:p>
          <a:p>
            <a:pPr lvl="1"/>
            <a:r>
              <a:rPr lang="en-US" dirty="0"/>
              <a:t>Fast queries on a large data set.</a:t>
            </a:r>
          </a:p>
          <a:p>
            <a:pPr lvl="1"/>
            <a:r>
              <a:rPr lang="en-US" dirty="0"/>
              <a:t>Verifying message integrity. </a:t>
            </a:r>
          </a:p>
          <a:p>
            <a:pPr lvl="1"/>
            <a:r>
              <a:rPr lang="en-US" dirty="0"/>
              <a:t>Identify if file has changed in version control. </a:t>
            </a:r>
          </a:p>
        </p:txBody>
      </p:sp>
    </p:spTree>
    <p:extLst>
      <p:ext uri="{BB962C8B-B14F-4D97-AF65-F5344CB8AC3E}">
        <p14:creationId xmlns:p14="http://schemas.microsoft.com/office/powerpoint/2010/main" val="1603221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036B-0747-4662-ABB7-56012D81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12038-86C6-4240-98E4-1E6AB6F4BBC3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Mathematically, a hash function is simply a function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 from one set to another </a:t>
                </a:r>
              </a:p>
              <a:p>
                <a:pPr lvl="1"/>
                <a:endParaRPr lang="en-US" dirty="0"/>
              </a:p>
              <a:p>
                <a:r>
                  <a:rPr lang="en-US" b="0" dirty="0"/>
                  <a:t>To make it useful, in practice, </a:t>
                </a:r>
              </a:p>
              <a:p>
                <a:pPr lvl="1"/>
                <a:r>
                  <a:rPr lang="en-US" dirty="0"/>
                  <a:t>It often maps some potentially large or complex object to a much smaller and simpler “fingerprint” or “signature” </a:t>
                </a:r>
              </a:p>
              <a:p>
                <a:pPr lvl="1"/>
                <a:r>
                  <a:rPr lang="en-US" dirty="0"/>
                  <a:t>One also wants the mapping to be “uniform” and cause few “collisions”.  </a:t>
                </a:r>
              </a:p>
              <a:p>
                <a:pPr lvl="1"/>
                <a:r>
                  <a:rPr lang="en-US" dirty="0"/>
                  <a:t>Note: a hash function needs to be deterministic! </a:t>
                </a:r>
              </a:p>
              <a:p>
                <a:pPr lvl="2"/>
                <a:r>
                  <a:rPr lang="en-US" dirty="0"/>
                  <a:t>Hashing the same object twice, we should get the same answer</a:t>
                </a:r>
              </a:p>
              <a:p>
                <a:pPr lvl="1"/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12038-86C6-4240-98E4-1E6AB6F4BB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63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DB982-12C7-46A9-9823-E8E26FE44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97507-D1B9-4E61-A287-0F450181A0B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896600" cy="3429000"/>
          </a:xfrm>
        </p:spPr>
        <p:txBody>
          <a:bodyPr/>
          <a:lstStyle/>
          <a:p>
            <a:r>
              <a:rPr lang="en-US" dirty="0"/>
              <a:t>A cryptographic hash function:</a:t>
            </a:r>
          </a:p>
          <a:p>
            <a:pPr lvl="1"/>
            <a:r>
              <a:rPr lang="en-US" dirty="0"/>
              <a:t>maps data of arbitrary size into an often fixed-sized output of much smaller size 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, MD5: maps it to a 128-bit value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hard to “reverse engineer” input from hash.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two similar input could and should lead to very different hash values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31CFC0-A91F-44DE-99F6-4C1F13D94B6D}"/>
              </a:ext>
            </a:extLst>
          </p:cNvPr>
          <p:cNvSpPr txBox="1">
            <a:spLocks/>
          </p:cNvSpPr>
          <p:nvPr/>
        </p:nvSpPr>
        <p:spPr bwMode="auto">
          <a:xfrm>
            <a:off x="3657600" y="3657600"/>
            <a:ext cx="4191000" cy="1524000"/>
          </a:xfrm>
          <a:prstGeom prst="rect">
            <a:avLst/>
          </a:prstGeom>
          <a:noFill/>
          <a:ln w="222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730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0000"/>
                </a:solidFill>
                <a:latin typeface="FiraMono-Regular-Identity-H"/>
              </a:rPr>
              <a:t>&gt; </a:t>
            </a:r>
            <a:r>
              <a:rPr lang="en-US" sz="1800" dirty="0">
                <a:solidFill>
                  <a:srgbClr val="008000"/>
                </a:solidFill>
                <a:latin typeface="FiraMono-Regular-Identity-H"/>
              </a:rPr>
              <a:t>echo </a:t>
            </a:r>
            <a:r>
              <a:rPr lang="en-US" sz="1800" dirty="0">
                <a:solidFill>
                  <a:srgbClr val="BB2121"/>
                </a:solidFill>
                <a:latin typeface="FiraMono-Regular-Identity-H"/>
              </a:rPr>
              <a:t>”My name is Justin” </a:t>
            </a:r>
            <a:r>
              <a:rPr lang="en-US" sz="1800" dirty="0">
                <a:solidFill>
                  <a:srgbClr val="000000"/>
                </a:solidFill>
                <a:latin typeface="FiraMono-Regular-Identity-H"/>
              </a:rPr>
              <a:t>| md5</a:t>
            </a:r>
          </a:p>
          <a:p>
            <a:r>
              <a:rPr lang="en-US" sz="1800" dirty="0">
                <a:solidFill>
                  <a:srgbClr val="000000"/>
                </a:solidFill>
                <a:latin typeface="FiraMono-Regular-Identity-H"/>
              </a:rPr>
              <a:t>a741d8524a853cf83ca21eabf8cea190</a:t>
            </a:r>
          </a:p>
          <a:p>
            <a:r>
              <a:rPr lang="en-US" sz="1800" dirty="0">
                <a:solidFill>
                  <a:srgbClr val="000000"/>
                </a:solidFill>
                <a:latin typeface="FiraMono-Regular-Identity-H"/>
              </a:rPr>
              <a:t>&gt; </a:t>
            </a:r>
            <a:r>
              <a:rPr lang="en-US" sz="1800" dirty="0">
                <a:solidFill>
                  <a:srgbClr val="008000"/>
                </a:solidFill>
                <a:latin typeface="FiraMono-Regular-Identity-H"/>
              </a:rPr>
              <a:t>echo </a:t>
            </a:r>
            <a:r>
              <a:rPr lang="en-US" sz="1800" dirty="0">
                <a:solidFill>
                  <a:srgbClr val="BB2121"/>
                </a:solidFill>
                <a:latin typeface="FiraMono-Regular-Identity-H"/>
              </a:rPr>
              <a:t>”My name is Justin!” </a:t>
            </a:r>
            <a:r>
              <a:rPr lang="en-US" sz="1800" dirty="0">
                <a:solidFill>
                  <a:srgbClr val="000000"/>
                </a:solidFill>
                <a:latin typeface="FiraMono-Regular-Identity-H"/>
              </a:rPr>
              <a:t>| md5</a:t>
            </a:r>
          </a:p>
          <a:p>
            <a:r>
              <a:rPr lang="en-US" sz="1800" dirty="0">
                <a:solidFill>
                  <a:srgbClr val="000000"/>
                </a:solidFill>
                <a:latin typeface="FiraMono-Regular-Identity-H"/>
              </a:rPr>
              <a:t>f11eed2391bbd0a5a2355397c089fafd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F3C4BE-C065-4A8E-B519-14F7BD156D8A}"/>
              </a:ext>
            </a:extLst>
          </p:cNvPr>
          <p:cNvSpPr txBox="1">
            <a:spLocks/>
          </p:cNvSpPr>
          <p:nvPr/>
        </p:nvSpPr>
        <p:spPr bwMode="auto">
          <a:xfrm>
            <a:off x="3657600" y="5486400"/>
            <a:ext cx="4191000" cy="762000"/>
          </a:xfrm>
          <a:prstGeom prst="rect">
            <a:avLst/>
          </a:prstGeom>
          <a:noFill/>
          <a:ln w="222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730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FiraMono-Regular-Identity-H"/>
              </a:rPr>
              <a:t>&gt; md5 slides.pdf</a:t>
            </a:r>
          </a:p>
          <a:p>
            <a:r>
              <a:rPr lang="en-US" sz="1800" dirty="0">
                <a:latin typeface="FiraMono-Regular-Identity-H"/>
              </a:rPr>
              <a:t>e3fd4370fda30ceb978390004e07b9df</a:t>
            </a:r>
            <a:endParaRPr lang="en-US" sz="1800" dirty="0">
              <a:solidFill>
                <a:srgbClr val="000000"/>
              </a:solidFill>
              <a:latin typeface="FiraMono-Regular-Identity-H"/>
            </a:endParaRPr>
          </a:p>
        </p:txBody>
      </p:sp>
    </p:spTree>
    <p:extLst>
      <p:ext uri="{BB962C8B-B14F-4D97-AF65-F5344CB8AC3E}">
        <p14:creationId xmlns:p14="http://schemas.microsoft.com/office/powerpoint/2010/main" val="307682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2A42-6675-48F0-8E7D-DF78B29DC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cryptographic hash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AAB73-C6B0-4123-9378-7842E3B468D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2590800"/>
          </a:xfrm>
        </p:spPr>
        <p:txBody>
          <a:bodyPr/>
          <a:lstStyle/>
          <a:p>
            <a:r>
              <a:rPr lang="en-US" sz="2400" dirty="0"/>
              <a:t>Why? </a:t>
            </a:r>
          </a:p>
          <a:p>
            <a:pPr lvl="1"/>
            <a:r>
              <a:rPr lang="en-US" sz="2000" dirty="0"/>
              <a:t>I release a piece of software.</a:t>
            </a:r>
          </a:p>
          <a:p>
            <a:pPr lvl="1"/>
            <a:r>
              <a:rPr lang="en-US" sz="2000" dirty="0"/>
              <a:t>I host it on Google Drive.</a:t>
            </a:r>
          </a:p>
          <a:p>
            <a:pPr lvl="1"/>
            <a:r>
              <a:rPr lang="en-US" sz="2000" dirty="0"/>
              <a:t>Someone (Google, US Gov., etc.) decides to insert extra code into software to spy on users.</a:t>
            </a:r>
          </a:p>
          <a:p>
            <a:pPr lvl="1"/>
            <a:r>
              <a:rPr lang="en-US" sz="2000" dirty="0"/>
              <a:t>A user has no way of knowing.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1712AB0-9BF5-4679-B8E8-5EEA1E3E3DFE}"/>
              </a:ext>
            </a:extLst>
          </p:cNvPr>
          <p:cNvSpPr txBox="1">
            <a:spLocks/>
          </p:cNvSpPr>
          <p:nvPr/>
        </p:nvSpPr>
        <p:spPr bwMode="auto">
          <a:xfrm>
            <a:off x="609600" y="3581400"/>
            <a:ext cx="10591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730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What do I do?  </a:t>
            </a:r>
          </a:p>
          <a:p>
            <a:pPr lvl="1"/>
            <a:r>
              <a:rPr lang="en-US" sz="2000" dirty="0"/>
              <a:t>I release a piece of software and </a:t>
            </a:r>
            <a:r>
              <a:rPr lang="en-US" sz="2000" b="1" dirty="0"/>
              <a:t>publish the hash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I host it on Google Drive.</a:t>
            </a:r>
          </a:p>
          <a:p>
            <a:pPr lvl="1"/>
            <a:r>
              <a:rPr lang="en-US" sz="2000" dirty="0"/>
              <a:t>Someone inserts extra code into software to spy on users.</a:t>
            </a:r>
          </a:p>
          <a:p>
            <a:pPr lvl="1"/>
            <a:r>
              <a:rPr lang="en-US" sz="2000" dirty="0"/>
              <a:t>You download the software and hash it. If hash is different, you know the file has been changed!</a:t>
            </a:r>
          </a:p>
        </p:txBody>
      </p:sp>
    </p:spTree>
    <p:extLst>
      <p:ext uri="{BB962C8B-B14F-4D97-AF65-F5344CB8AC3E}">
        <p14:creationId xmlns:p14="http://schemas.microsoft.com/office/powerpoint/2010/main" val="383315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YUSU@WQEIJCNFUVWXY5M7" val="3343"/>
  <p:tag name="FIRSTYUSU@YOW8PJOFUVWXY5L9" val="3347"/>
  <p:tag name="DEFAULTDISPLAYSOURCE" val="\documentclass{article}\pagestyle{empty}&#10;\begin{document}&#10;&#10;\end{document}&#10;"/>
  <p:tag name="EMBEDFONTS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20171</TotalTime>
  <Words>2121</Words>
  <Application>Microsoft Office PowerPoint</Application>
  <PresentationFormat>Widescreen</PresentationFormat>
  <Paragraphs>321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54" baseType="lpstr">
      <vt:lpstr>FiraMono-Regular-Identity-H</vt:lpstr>
      <vt:lpstr>Wingdings</vt:lpstr>
      <vt:lpstr>Wingdings 3</vt:lpstr>
      <vt:lpstr>FiraSans-Book-Identity-H</vt:lpstr>
      <vt:lpstr>FiraMono-Medium-Identity-H</vt:lpstr>
      <vt:lpstr>Arial</vt:lpstr>
      <vt:lpstr>Gill Sans MT</vt:lpstr>
      <vt:lpstr>Calibri Light</vt:lpstr>
      <vt:lpstr>Cambria Math</vt:lpstr>
      <vt:lpstr>Calibri</vt:lpstr>
      <vt:lpstr>Bookman Old Style</vt:lpstr>
      <vt:lpstr>FiraMono-Oblique-Identity-H</vt:lpstr>
      <vt:lpstr>Origin</vt:lpstr>
      <vt:lpstr>1_Custom Design</vt:lpstr>
      <vt:lpstr>Custom Design</vt:lpstr>
      <vt:lpstr>DSC40B: Theoretical Foundations of Data Science II </vt:lpstr>
      <vt:lpstr>Recall: (Dynamic) set operations</vt:lpstr>
      <vt:lpstr>Dictionary operations </vt:lpstr>
      <vt:lpstr>Today</vt:lpstr>
      <vt:lpstr>Part A: The idea of Hashing </vt:lpstr>
      <vt:lpstr>Hashing </vt:lpstr>
      <vt:lpstr>Hash function</vt:lpstr>
      <vt:lpstr>Some examples</vt:lpstr>
      <vt:lpstr>A cryptographic hash function</vt:lpstr>
      <vt:lpstr>Some examples</vt:lpstr>
      <vt:lpstr>Part B: Hash Table </vt:lpstr>
      <vt:lpstr>Dictionary operations </vt:lpstr>
      <vt:lpstr>Approach 0</vt:lpstr>
      <vt:lpstr>Approach 1</vt:lpstr>
      <vt:lpstr>Approach 2</vt:lpstr>
      <vt:lpstr>Approach 3 </vt:lpstr>
      <vt:lpstr>Approach 3 – cont. </vt:lpstr>
      <vt:lpstr>What’s the problem of DAT approach? </vt:lpstr>
      <vt:lpstr>Use Hash Table! </vt:lpstr>
      <vt:lpstr>Collision</vt:lpstr>
      <vt:lpstr>Collision Resolved by Chaining</vt:lpstr>
      <vt:lpstr>A simple example</vt:lpstr>
      <vt:lpstr>Dictionary operations</vt:lpstr>
      <vt:lpstr>Good Hash Function </vt:lpstr>
      <vt:lpstr>Average case analysis</vt:lpstr>
      <vt:lpstr>Simple uniform hashing assumption</vt:lpstr>
      <vt:lpstr>Why</vt:lpstr>
      <vt:lpstr>Expected running time</vt:lpstr>
      <vt:lpstr>Hashing in Python</vt:lpstr>
      <vt:lpstr>Part C: Some examples of using hash tables and downsides of hash tables </vt:lpstr>
      <vt:lpstr>Recall the movie problem </vt:lpstr>
      <vt:lpstr>Recall</vt:lpstr>
      <vt:lpstr>New approach via Hashing</vt:lpstr>
      <vt:lpstr>Another example</vt:lpstr>
      <vt:lpstr>Using Hash table</vt:lpstr>
      <vt:lpstr>Hashing Downsides</vt:lpstr>
      <vt:lpstr>Hashing Downsides</vt:lpstr>
      <vt:lpstr>Summary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wang, yusu</dc:creator>
  <cp:lastModifiedBy>Wang, Yusu</cp:lastModifiedBy>
  <cp:revision>1275</cp:revision>
  <dcterms:created xsi:type="dcterms:W3CDTF">2006-08-16T00:00:00Z</dcterms:created>
  <dcterms:modified xsi:type="dcterms:W3CDTF">2023-02-06T16:56:48Z</dcterms:modified>
</cp:coreProperties>
</file>